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ppt/_rels/presentation.xml.rels" ContentType="application/vnd.openxmlformats-package.relationships+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3.xml.rels" ContentType="application/vnd.openxmlformats-package.relationships+xml"/>
  <Override PartName="/ppt/slideLayouts/_rels/slideLayout36.xml.rels" ContentType="application/vnd.openxmlformats-package.relationships+xml"/>
  <Override PartName="/ppt/slideLayouts/_rels/slideLayout8.xml.rels" ContentType="application/vnd.openxmlformats-package.relationships+xml"/>
  <Override PartName="/ppt/slideLayouts/_rels/slideLayout35.xml.rels" ContentType="application/vnd.openxmlformats-package.relationships+xml"/>
  <Override PartName="/ppt/slideLayouts/_rels/slideLayout7.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19.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18.xml.rels" ContentType="application/vnd.openxmlformats-package.relationships+xml"/>
  <Override PartName="/ppt/slideLayouts/_rels/slideLayout3.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20.xml.rels" ContentType="application/vnd.openxmlformats-package.relationships+xml"/>
  <Override PartName="/ppt/slideLayouts/_rels/slideLayout28.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1.xml.rels" ContentType="application/vnd.openxmlformats-package.relationships+xml"/>
  <Override PartName="/ppt/slideLayouts/_rels/slideLayout2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1.xml.rels" ContentType="application/vnd.openxmlformats-package.relationships+xml"/>
  <Override PartName="/ppt/slideLayouts/_rels/slideLayout9.xml.rels" ContentType="application/vnd.openxmlformats-package.relationships+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35.xml" ContentType="application/vnd.openxmlformats-officedocument.presentationml.slideLayout+xml"/>
  <Override PartName="/ppt/slideLayouts/slideLayout10.xml" ContentType="application/vnd.openxmlformats-officedocument.presentationml.slideLayout+xml"/>
  <Override PartName="/ppt/slideLayouts/slideLayout36.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media/image74.png" ContentType="image/png"/>
  <Override PartName="/ppt/media/image73.png" ContentType="image/png"/>
  <Override PartName="/ppt/media/image72.png" ContentType="image/png"/>
  <Override PartName="/ppt/media/image71.png" ContentType="image/png"/>
  <Override PartName="/ppt/media/image70.png" ContentType="image/png"/>
  <Override PartName="/ppt/media/image63.png" ContentType="image/png"/>
  <Override PartName="/ppt/media/image54.png" ContentType="image/png"/>
  <Override PartName="/ppt/media/image78.png" ContentType="image/png"/>
  <Override PartName="/ppt/media/image53.png" ContentType="image/png"/>
  <Override PartName="/ppt/media/image77.png" ContentType="image/png"/>
  <Override PartName="/ppt/media/image52.png" ContentType="image/png"/>
  <Override PartName="/ppt/media/image76.png" ContentType="image/png"/>
  <Override PartName="/ppt/media/image51.png" ContentType="image/png"/>
  <Override PartName="/ppt/media/image75.png" ContentType="image/png"/>
  <Override PartName="/ppt/media/image50.png" ContentType="image/png"/>
  <Override PartName="/ppt/media/image69.png" ContentType="image/png"/>
  <Override PartName="/ppt/media/image44.png" ContentType="image/png"/>
  <Override PartName="/ppt/media/image68.png" ContentType="image/png"/>
  <Override PartName="/ppt/media/image43.png" ContentType="image/png"/>
  <Override PartName="/ppt/media/image67.png" ContentType="image/png"/>
  <Override PartName="/ppt/media/image42.png" ContentType="image/png"/>
  <Override PartName="/ppt/media/image66.png" ContentType="image/png"/>
  <Override PartName="/ppt/media/image41.png" ContentType="image/png"/>
  <Override PartName="/ppt/media/image65.png" ContentType="image/png"/>
  <Override PartName="/ppt/media/image11.jpeg" ContentType="image/jpeg"/>
  <Override PartName="/ppt/media/image17.png" ContentType="image/png"/>
  <Override PartName="/ppt/media/image16.png" ContentType="image/png"/>
  <Override PartName="/ppt/media/image18.png" ContentType="image/png"/>
  <Override PartName="/ppt/media/image61.png" ContentType="image/png"/>
  <Override PartName="/ppt/media/image9.png" ContentType="image/png"/>
  <Override PartName="/ppt/media/image64.png" ContentType="image/png"/>
  <Override PartName="/ppt/media/image89.png" ContentType="image/png"/>
  <Override PartName="/ppt/media/image62.png" ContentType="image/png"/>
  <Override PartName="/ppt/media/image100.png" ContentType="image/png"/>
  <Override PartName="/ppt/media/image82.png" ContentType="image/png"/>
  <Override PartName="/ppt/media/image1.png" ContentType="image/png"/>
  <Override PartName="/ppt/media/image81.png" ContentType="image/png"/>
  <Override PartName="/ppt/media/image101.png" ContentType="image/png"/>
  <Override PartName="/ppt/media/image2.png" ContentType="image/png"/>
  <Override PartName="/ppt/media/image83.png" ContentType="image/png"/>
  <Override PartName="/ppt/media/image86.png" ContentType="image/png"/>
  <Override PartName="/ppt/media/image5.png" ContentType="image/png"/>
  <Override PartName="/ppt/media/image60.png" ContentType="image/png"/>
  <Override PartName="/ppt/media/image85.png" ContentType="image/png"/>
  <Override PartName="/ppt/media/image4.png" ContentType="image/png"/>
  <Override PartName="/ppt/media/image102.png" ContentType="image/png"/>
  <Override PartName="/ppt/media/image3.png" ContentType="image/png"/>
  <Override PartName="/ppt/media/image84.png" ContentType="image/png"/>
  <Override PartName="/ppt/media/image35.png" ContentType="image/png"/>
  <Override PartName="/ppt/media/image10.png" ContentType="image/png"/>
  <Override PartName="/ppt/media/image6.png" ContentType="image/png"/>
  <Override PartName="/ppt/media/image87.png" ContentType="image/png"/>
  <Override PartName="/ppt/media/image8.jpeg" ContentType="image/jpeg"/>
  <Override PartName="/ppt/media/image36.png" ContentType="image/png"/>
  <Override PartName="/ppt/media/image7.png" ContentType="image/png"/>
  <Override PartName="/ppt/media/image88.png" ContentType="image/png"/>
  <Override PartName="/ppt/media/image92.png" ContentType="image/png"/>
  <Override PartName="/ppt/media/image93.png" ContentType="image/png"/>
  <Override PartName="/ppt/media/image79.png" ContentType="image/png"/>
  <Override PartName="/ppt/media/image94.png" ContentType="image/png"/>
  <Override PartName="/ppt/media/image91.png" ContentType="image/png"/>
  <Override PartName="/ppt/media/image98.png" ContentType="image/png"/>
  <Override PartName="/ppt/media/image96.png" ContentType="image/png"/>
  <Override PartName="/ppt/media/image90.png" ContentType="image/png"/>
  <Override PartName="/ppt/media/image34.png" ContentType="image/png"/>
  <Override PartName="/ppt/media/image80.jpeg" ContentType="image/jpe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30.png" ContentType="image/png"/>
  <Override PartName="/ppt/media/image55.png" ContentType="image/png"/>
  <Override PartName="/ppt/media/media99.mp4" ContentType="video/mp4"/>
  <Override PartName="/ppt/media/image29.png" ContentType="image/png"/>
  <Override PartName="/ppt/media/image28.png" ContentType="image/png"/>
  <Override PartName="/ppt/media/media97.mp4" ContentType="video/mp4"/>
  <Override PartName="/ppt/media/image27.png" ContentType="image/png"/>
  <Override PartName="/ppt/media/image26.png" ContentType="image/png"/>
  <Override PartName="/ppt/media/media95.mp4" ContentType="video/mp4"/>
  <Override PartName="/ppt/media/image25.png" ContentType="image/png"/>
  <Override PartName="/ppt/media/image24.png" ContentType="image/png"/>
  <Override PartName="/ppt/media/image49.png" ContentType="image/png"/>
  <Override PartName="/ppt/media/image23.png" ContentType="image/png"/>
  <Override PartName="/ppt/media/image48.png" ContentType="image/png"/>
  <Override PartName="/ppt/media/image22.png" ContentType="image/png"/>
  <Override PartName="/ppt/media/image47.png" ContentType="image/png"/>
  <Override PartName="/ppt/media/image21.png" ContentType="image/png"/>
  <Override PartName="/ppt/media/image46.png" ContentType="image/png"/>
  <Override PartName="/ppt/media/image20.png" ContentType="image/png"/>
  <Override PartName="/ppt/media/image45.png" ContentType="image/png"/>
  <Override PartName="/ppt/media/image19.png" ContentType="image/png"/>
  <Override PartName="/ppt/media/image15.png" ContentType="image/png"/>
  <Override PartName="/ppt/media/image12.png" ContentType="image/png"/>
  <Override PartName="/ppt/media/image37.png" ContentType="image/png"/>
  <Override PartName="/ppt/media/image13.png" ContentType="image/png"/>
  <Override PartName="/ppt/media/image38.png" ContentType="image/png"/>
  <Override PartName="/ppt/media/image14.png" ContentType="image/png"/>
  <Override PartName="/ppt/media/image39.png" ContentType="image/png"/>
  <Override PartName="/ppt/media/image40.png" ContentType="image/png"/>
  <Override PartName="/ppt/notesSlides/_rels/notesSlide26.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36.xml.rels" ContentType="application/vnd.openxmlformats-package.relationships+xml"/>
  <Override PartName="/ppt/notesSlides/_rels/notesSlide7.xml.rels" ContentType="application/vnd.openxmlformats-package.relationships+xml"/>
  <Override PartName="/ppt/notesSlides/_rels/notesSlide35.xml.rels" ContentType="application/vnd.openxmlformats-package.relationships+xml"/>
  <Override PartName="/ppt/notesSlides/_rels/notesSlide29.xml.rels" ContentType="application/vnd.openxmlformats-package.relationships+xml"/>
  <Override PartName="/ppt/notesSlides/_rels/notesSlide21.xml.rels" ContentType="application/vnd.openxmlformats-package.relationships+xml"/>
  <Override PartName="/ppt/notesSlides/_rels/notesSlide15.xml.rels" ContentType="application/vnd.openxmlformats-package.relationships+xml"/>
  <Override PartName="/ppt/notesSlides/_rels/notesSlide22.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25.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_rels/notesSlide34.xml.rels" ContentType="application/vnd.openxmlformats-package.relationships+xml"/>
  <Override PartName="/ppt/notesSlides/_rels/notesSlide28.xml.rels" ContentType="application/vnd.openxmlformats-package.relationships+xml"/>
  <Override PartName="/ppt/notesSlides/_rels/notesSlide24.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32.xml.rels" ContentType="application/vnd.openxmlformats-package.relationships+xml"/>
  <Override PartName="/ppt/notesSlides/_rels/notesSlide2.xml.rels" ContentType="application/vnd.openxmlformats-package.relationships+xml"/>
  <Override PartName="/ppt/notesSlides/_rels/notesSlide33.xml.rels" ContentType="application/vnd.openxmlformats-package.relationships+xml"/>
  <Override PartName="/ppt/notesSlides/_rels/notesSlide27.xml.rels" ContentType="application/vnd.openxmlformats-package.relationships+xml"/>
  <Override PartName="/ppt/notesSlides/_rels/notesSlide13.xml.rels" ContentType="application/vnd.openxmlformats-package.relationships+xml"/>
  <Override PartName="/ppt/notesSlides/_rels/notesSlide37.xml.rels" ContentType="application/vnd.openxmlformats-package.relationships+xml"/>
  <Override PartName="/ppt/notesSlides/_rels/notesSlide43.xml.rels" ContentType="application/vnd.openxmlformats-package.relationships+xml"/>
  <Override PartName="/ppt/notesSlides/_rels/notesSlide12.xml.rels" ContentType="application/vnd.openxmlformats-package.relationships+xml"/>
  <Override PartName="/ppt/notesSlides/_rels/notesSlide31.xml.rels" ContentType="application/vnd.openxmlformats-package.relationships+xml"/>
  <Override PartName="/ppt/notesSlides/_rels/notesSlide4.xml.rels" ContentType="application/vnd.openxmlformats-package.relationships+xml"/>
  <Override PartName="/ppt/notesSlides/_rels/notesSlide20.xml.rels" ContentType="application/vnd.openxmlformats-package.relationships+xml"/>
  <Override PartName="/ppt/notesSlides/_rels/notesSlide39.xml.rels" ContentType="application/vnd.openxmlformats-package.relationships+xml"/>
  <Override PartName="/ppt/notesSlides/_rels/notesSlide14.xml.rels" ContentType="application/vnd.openxmlformats-package.relationships+xml"/>
  <Override PartName="/ppt/notesSlides/_rels/notesSlide30.xml.rels" ContentType="application/vnd.openxmlformats-package.relationships+xml"/>
  <Override PartName="/ppt/notesSlides/_rels/notesSlide3.xml.rels" ContentType="application/vnd.openxmlformats-package.relationships+xml"/>
  <Override PartName="/ppt/notesSlides/_rels/notesSlide3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notesSlide6.xml" ContentType="application/vnd.openxmlformats-officedocument.presentationml.notesSlide+xml"/>
  <Override PartName="/ppt/notesSlides/notesSlide25.xml" ContentType="application/vnd.openxmlformats-officedocument.presentationml.notesSlide+xml"/>
  <Override PartName="/ppt/notesSlides/notesSlide5.xml" ContentType="application/vnd.openxmlformats-officedocument.presentationml.notesSlide+xml"/>
  <Override PartName="/ppt/notesSlides/notesSlide24.xml" ContentType="application/vnd.openxmlformats-officedocument.presentationml.notesSlide+xml"/>
  <Override PartName="/ppt/notesSlides/notesSlide19.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31.xml" ContentType="application/vnd.openxmlformats-officedocument.presentationml.notesSlide+xml"/>
  <Override PartName="/ppt/notesSlides/notesSlide17.xml" ContentType="application/vnd.openxmlformats-officedocument.presentationml.notesSlide+xml"/>
  <Override PartName="/ppt/notesSlides/notesSlide30.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29.xml" ContentType="application/vnd.openxmlformats-officedocument.presentationml.notesSlide+xml"/>
  <Override PartName="/ppt/notesSlides/notesSlide43.xml" ContentType="application/vnd.openxmlformats-officedocument.presentationml.notesSlide+xml"/>
  <Override PartName="/ppt/notesSlides/notesSlide37.xml" ContentType="application/vnd.openxmlformats-officedocument.presentationml.notesSlide+xml"/>
  <Override PartName="/ppt/notesSlides/notesSlide12.xml" ContentType="application/vnd.openxmlformats-officedocument.presentationml.notesSlide+xml"/>
  <Override PartName="/ppt/notesSlides/notesSlide14.xml" ContentType="application/vnd.openxmlformats-officedocument.presentationml.notesSlide+xml"/>
  <Override PartName="/ppt/notesSlides/notesSlide39.xml" ContentType="application/vnd.openxmlformats-officedocument.presentationml.notesSlide+xml"/>
  <Override PartName="/ppt/notesSlides/notesSlide13.xml" ContentType="application/vnd.openxmlformats-officedocument.presentationml.notesSlide+xml"/>
  <Override PartName="/ppt/notesSlides/notesSlide38.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10.xml" ContentType="application/vnd.openxmlformats-officedocument.presentationml.notesSlide+xml"/>
  <Override PartName="/ppt/notesSlides/notesSlide35.xml" ContentType="application/vnd.openxmlformats-officedocument.presentationml.notesSlide+xml"/>
  <Override PartName="/ppt/notesSlides/notesSlide11.xml" ContentType="application/vnd.openxmlformats-officedocument.presentationml.notesSlide+xml"/>
  <Override PartName="/ppt/notesSlides/notesSlide36.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27.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7.xml" ContentType="application/vnd.openxmlformats-officedocument.presentationml.notesSlide+xml"/>
  <Override PartName="/ppt/notesSlides/notesSlide21.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23.xml" ContentType="application/vnd.openxmlformats-officedocument.presentationml.notesSlide+xml"/>
  <Override PartName="/ppt/notesSlides/notesSlide4.xml" ContentType="application/vnd.openxmlformats-officedocument.presentationml.notesSlide+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6.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18.xml" ContentType="application/vnd.openxmlformats-officedocument.presentationml.slide+xml"/>
  <Override PartName="/ppt/slides/_rels/slide16.xml.rels" ContentType="application/vnd.openxmlformats-package.relationships+xml"/>
  <Override PartName="/ppt/slides/_rels/slide15.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2.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1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35.xml.rels" ContentType="application/vnd.openxmlformats-package.relationships+xml"/>
  <Override PartName="/ppt/slides/_rels/slide19.xml.rels" ContentType="application/vnd.openxmlformats-package.relationships+xml"/>
  <Override PartName="/ppt/slides/_rels/slide6.xml.rels" ContentType="application/vnd.openxmlformats-package.relationships+xml"/>
  <Override PartName="/ppt/slides/_rels/slide37.xml.rels" ContentType="application/vnd.openxmlformats-package.relationships+xml"/>
  <Override PartName="/ppt/slides/_rels/slide43.xml.rels" ContentType="application/vnd.openxmlformats-package.relationships+xml"/>
  <Override PartName="/ppt/slides/_rels/slide5.xml.rels" ContentType="application/vnd.openxmlformats-package.relationships+xml"/>
  <Override PartName="/ppt/slides/_rels/slide42.xml.rels" ContentType="application/vnd.openxmlformats-package.relationships+xml"/>
  <Override PartName="/ppt/slides/_rels/slide3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23.xml.rels" ContentType="application/vnd.openxmlformats-package.relationships+xml"/>
  <Override PartName="/ppt/slides/_rels/slide40.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4.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7.xml.rels" ContentType="application/vnd.openxmlformats-package.relationships+xml"/>
  <Override PartName="/ppt/slides/_rels/slide28.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slide4.xml" ContentType="application/vnd.openxmlformats-officedocument.presentationml.slide+xml"/>
  <Override PartName="/ppt/slides/slide17.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27.xml" ContentType="application/vnd.openxmlformats-officedocument.presentationml.slide+xml"/>
  <Override PartName="/ppt/slides/slide41.xml" ContentType="application/vnd.openxmlformats-officedocument.presentationml.slide+xml"/>
  <Override PartName="/ppt/slides/slide26.xml" ContentType="application/vnd.openxmlformats-officedocument.presentationml.slide+xml"/>
  <Override PartName="/ppt/slides/slide40.xml" ContentType="application/vnd.openxmlformats-officedocument.presentationml.slide+xml"/>
  <Override PartName="/ppt/slides/slide20.xml" ContentType="application/vnd.openxmlformats-officedocument.presentationml.slide+xml"/>
  <Override PartName="/ppt/slides/slide38.xml" ContentType="application/vnd.openxmlformats-officedocument.presentationml.slide+xml"/>
  <Override PartName="/ppt/slides/slide13.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10.xml" ContentType="application/vnd.openxmlformats-officedocument.presentationml.slide+xml"/>
  <Override PartName="/ppt/slides/slide35.xml" ContentType="application/vnd.openxmlformats-officedocument.presentationml.slide+xml"/>
  <Override PartName="/ppt/slides/slide11.xml" ContentType="application/vnd.openxmlformats-officedocument.presentationml.slide+xml"/>
  <Override PartName="/ppt/slides/slide36.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_rels/.rels" ContentType="application/vnd.openxmlformats-package.relationships+xml"/>
  <Override PartName="/customXml/itemProps3.xml" ContentType="application/vnd.openxmlformats-officedocument.customXmlProperties+xml"/>
  <Override PartName="/customXml/_rels/item2.xml.rels" ContentType="application/vnd.openxmlformats-package.relationships+xml"/>
  <Override PartName="/customXml/_rels/item1.xml.rels" ContentType="application/vnd.openxmlformats-package.relationships+xml"/>
  <Override PartName="/customXml/_rels/item3.xml.rels" ContentType="application/vnd.openxmlformats-package.relationships+xml"/>
  <Override PartName="/customXml/item3.xml" ContentType="application/xml"/>
  <Override PartName="/customXml/itemProps2.xml" ContentType="application/vnd.openxmlformats-officedocument.customXmlProperties+xml"/>
  <Override PartName="/customXml/item1.xml" ContentType="application/xml"/>
  <Override PartName="/customXml/item2.xml" ContentType="application/xml"/>
  <Override PartName="/customXml/itemProps1.xml" ContentType="application/vnd.openxmlformats-officedocument.customXmlPropertie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2192000" cy="6858000"/>
  <p:notesSz cx="9313862" cy="6858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US" sz="1800" spc="-1" strike="noStrike">
                <a:solidFill>
                  <a:srgbClr val="ffffff"/>
                </a:solidFill>
                <a:latin typeface="Century Gothic"/>
              </a:rPr>
              <a:t>Click to move the slide</a:t>
            </a:r>
            <a:endParaRPr b="0" lang="en-US" sz="1800" spc="-1" strike="noStrike">
              <a:solidFill>
                <a:srgbClr val="ffffff"/>
              </a:solidFill>
              <a:latin typeface="Century Gothic"/>
            </a:endParaRPr>
          </a:p>
        </p:txBody>
      </p:sp>
      <p:sp>
        <p:nvSpPr>
          <p:cNvPr id="127"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8"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129"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130"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131"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AD3F18B3-D667-4BF9-955F-55758A47D086}"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9348840" y="5837400"/>
            <a:ext cx="28011240" cy="15757200"/>
          </a:xfrm>
          <a:prstGeom prst="rect">
            <a:avLst/>
          </a:prstGeom>
        </p:spPr>
      </p:sp>
      <p:sp>
        <p:nvSpPr>
          <p:cNvPr id="346"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a:t>
            </a:r>
            <a:endParaRPr b="0" lang="en-US" sz="2000" spc="-1" strike="noStrike">
              <a:latin typeface="Arial"/>
            </a:endParaRPr>
          </a:p>
        </p:txBody>
      </p:sp>
      <p:sp>
        <p:nvSpPr>
          <p:cNvPr id="347"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EEE52034-3B7E-411B-93B6-DB4ABBE3A974}"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9348840" y="5837400"/>
            <a:ext cx="28011240" cy="15757200"/>
          </a:xfrm>
          <a:prstGeom prst="rect">
            <a:avLst/>
          </a:prstGeom>
        </p:spPr>
      </p:sp>
      <p:sp>
        <p:nvSpPr>
          <p:cNvPr id="373"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jz</a:t>
            </a:r>
            <a:endParaRPr b="0" lang="en-US" sz="2000" spc="-1" strike="noStrike">
              <a:latin typeface="Arial"/>
            </a:endParaRPr>
          </a:p>
        </p:txBody>
      </p:sp>
      <p:sp>
        <p:nvSpPr>
          <p:cNvPr id="374"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59E0461C-9065-408D-B176-4614D06FF9C9}"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9348840" y="5837400"/>
            <a:ext cx="28011240" cy="15757200"/>
          </a:xfrm>
          <a:prstGeom prst="rect">
            <a:avLst/>
          </a:prstGeom>
        </p:spPr>
      </p:sp>
      <p:sp>
        <p:nvSpPr>
          <p:cNvPr id="376"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jz</a:t>
            </a:r>
            <a:endParaRPr b="0" lang="en-US" sz="2000" spc="-1" strike="noStrike">
              <a:latin typeface="Arial"/>
            </a:endParaRPr>
          </a:p>
        </p:txBody>
      </p:sp>
      <p:sp>
        <p:nvSpPr>
          <p:cNvPr id="377"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F55C55D5-ABC8-4EBA-BC48-DE5CF85801EF}"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9348840" y="5837400"/>
            <a:ext cx="28011240" cy="15757200"/>
          </a:xfrm>
          <a:prstGeom prst="rect">
            <a:avLst/>
          </a:prstGeom>
        </p:spPr>
      </p:sp>
      <p:sp>
        <p:nvSpPr>
          <p:cNvPr id="379"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jz</a:t>
            </a:r>
            <a:endParaRPr b="0" lang="en-US" sz="2000" spc="-1" strike="noStrike">
              <a:latin typeface="Arial"/>
            </a:endParaRPr>
          </a:p>
        </p:txBody>
      </p:sp>
      <p:sp>
        <p:nvSpPr>
          <p:cNvPr id="380"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905DE240-1951-4797-94C6-55D645BC6EC0}"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9348840" y="5837400"/>
            <a:ext cx="28011240" cy="15757200"/>
          </a:xfrm>
          <a:prstGeom prst="rect">
            <a:avLst/>
          </a:prstGeom>
        </p:spPr>
      </p:sp>
      <p:sp>
        <p:nvSpPr>
          <p:cNvPr id="382"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jz</a:t>
            </a:r>
            <a:endParaRPr b="0" lang="en-US" sz="2000" spc="-1" strike="noStrike">
              <a:latin typeface="Arial"/>
            </a:endParaRPr>
          </a:p>
        </p:txBody>
      </p:sp>
      <p:sp>
        <p:nvSpPr>
          <p:cNvPr id="383"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2F279FB9-5BC1-4087-B1D6-DA0D0FF9D1A4}"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sldImg"/>
          </p:nvPr>
        </p:nvSpPr>
        <p:spPr>
          <a:xfrm>
            <a:off x="-9348840" y="5837400"/>
            <a:ext cx="28011240" cy="15757200"/>
          </a:xfrm>
          <a:prstGeom prst="rect">
            <a:avLst/>
          </a:prstGeom>
        </p:spPr>
      </p:sp>
      <p:sp>
        <p:nvSpPr>
          <p:cNvPr id="385"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jz</a:t>
            </a:r>
            <a:endParaRPr b="0" lang="en-US" sz="2000" spc="-1" strike="noStrike">
              <a:latin typeface="Arial"/>
            </a:endParaRPr>
          </a:p>
        </p:txBody>
      </p:sp>
      <p:sp>
        <p:nvSpPr>
          <p:cNvPr id="386"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8B07BC81-F890-4A1B-AD94-14C30C75D1D7}"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sldImg"/>
          </p:nvPr>
        </p:nvSpPr>
        <p:spPr>
          <a:xfrm>
            <a:off x="-9348840" y="5837400"/>
            <a:ext cx="28011240" cy="15757200"/>
          </a:xfrm>
          <a:prstGeom prst="rect">
            <a:avLst/>
          </a:prstGeom>
        </p:spPr>
      </p:sp>
      <p:sp>
        <p:nvSpPr>
          <p:cNvPr id="388"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jz</a:t>
            </a:r>
            <a:endParaRPr b="0" lang="en-US" sz="2000" spc="-1" strike="noStrike">
              <a:latin typeface="Arial"/>
            </a:endParaRPr>
          </a:p>
        </p:txBody>
      </p:sp>
      <p:sp>
        <p:nvSpPr>
          <p:cNvPr id="389"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E123633A-EF10-4250-A80C-6242F4477257}"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sldImg"/>
          </p:nvPr>
        </p:nvSpPr>
        <p:spPr>
          <a:xfrm>
            <a:off x="-9348840" y="5837400"/>
            <a:ext cx="28011240" cy="15757200"/>
          </a:xfrm>
          <a:prstGeom prst="rect">
            <a:avLst/>
          </a:prstGeom>
        </p:spPr>
      </p:sp>
      <p:sp>
        <p:nvSpPr>
          <p:cNvPr id="391"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 what did the cat say when it was confused?  I am purrrrr-plexed!</a:t>
            </a:r>
            <a:endParaRPr b="0" lang="en-US" sz="2000" spc="-1" strike="noStrike">
              <a:latin typeface="Arial"/>
            </a:endParaRPr>
          </a:p>
        </p:txBody>
      </p:sp>
      <p:sp>
        <p:nvSpPr>
          <p:cNvPr id="392"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817FAFC3-92DD-4CCB-AED1-5A453C6AB996}"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PlaceHolder 1"/>
          <p:cNvSpPr>
            <a:spLocks noGrp="1"/>
          </p:cNvSpPr>
          <p:nvPr>
            <p:ph type="sldImg"/>
          </p:nvPr>
        </p:nvSpPr>
        <p:spPr>
          <a:xfrm>
            <a:off x="-9348840" y="5837400"/>
            <a:ext cx="28011240" cy="15757200"/>
          </a:xfrm>
          <a:prstGeom prst="rect">
            <a:avLst/>
          </a:prstGeom>
        </p:spPr>
      </p:sp>
      <p:sp>
        <p:nvSpPr>
          <p:cNvPr id="394"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a:t>
            </a:r>
            <a:endParaRPr b="0" lang="en-US" sz="2000" spc="-1" strike="noStrike">
              <a:latin typeface="Arial"/>
            </a:endParaRPr>
          </a:p>
        </p:txBody>
      </p:sp>
      <p:sp>
        <p:nvSpPr>
          <p:cNvPr id="395"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8B95F53E-3E0E-4622-BC93-F0894C1D646C}"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sldImg"/>
          </p:nvPr>
        </p:nvSpPr>
        <p:spPr>
          <a:xfrm>
            <a:off x="-9348840" y="5837400"/>
            <a:ext cx="28011240" cy="15757200"/>
          </a:xfrm>
          <a:prstGeom prst="rect">
            <a:avLst/>
          </a:prstGeom>
        </p:spPr>
      </p:sp>
      <p:sp>
        <p:nvSpPr>
          <p:cNvPr id="397"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a:t>
            </a:r>
            <a:endParaRPr b="0" lang="en-US" sz="2000" spc="-1" strike="noStrike">
              <a:latin typeface="Arial"/>
            </a:endParaRPr>
          </a:p>
        </p:txBody>
      </p:sp>
      <p:sp>
        <p:nvSpPr>
          <p:cNvPr id="398"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AA23EA3F-F2DB-4FAB-8D03-112D58104843}"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sldImg"/>
          </p:nvPr>
        </p:nvSpPr>
        <p:spPr>
          <a:xfrm>
            <a:off x="-9348840" y="5837400"/>
            <a:ext cx="28011240" cy="15757200"/>
          </a:xfrm>
          <a:prstGeom prst="rect">
            <a:avLst/>
          </a:prstGeom>
        </p:spPr>
      </p:sp>
      <p:sp>
        <p:nvSpPr>
          <p:cNvPr id="400"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a:t>
            </a:r>
            <a:endParaRPr b="0" lang="en-US" sz="2000" spc="-1" strike="noStrike">
              <a:latin typeface="Arial"/>
            </a:endParaRPr>
          </a:p>
        </p:txBody>
      </p:sp>
      <p:sp>
        <p:nvSpPr>
          <p:cNvPr id="401"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04B35F09-1FB3-4AFB-A062-DD1AAADEA821}"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9348840" y="5837400"/>
            <a:ext cx="28011240" cy="15757200"/>
          </a:xfrm>
          <a:prstGeom prst="rect">
            <a:avLst/>
          </a:prstGeom>
        </p:spPr>
      </p:sp>
      <p:sp>
        <p:nvSpPr>
          <p:cNvPr id="349"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a:t>
            </a:r>
            <a:endParaRPr b="0" lang="en-US" sz="2000" spc="-1" strike="noStrike">
              <a:latin typeface="Arial"/>
            </a:endParaRPr>
          </a:p>
        </p:txBody>
      </p:sp>
      <p:sp>
        <p:nvSpPr>
          <p:cNvPr id="350"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B6B57A99-D176-48B3-AA79-D22D338ED3DF}"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sldImg"/>
          </p:nvPr>
        </p:nvSpPr>
        <p:spPr>
          <a:xfrm>
            <a:off x="-9348840" y="5837400"/>
            <a:ext cx="28011240" cy="15757200"/>
          </a:xfrm>
          <a:prstGeom prst="rect">
            <a:avLst/>
          </a:prstGeom>
        </p:spPr>
      </p:sp>
      <p:sp>
        <p:nvSpPr>
          <p:cNvPr id="403"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a:t>
            </a:r>
            <a:endParaRPr b="0" lang="en-US" sz="2000" spc="-1" strike="noStrike">
              <a:latin typeface="Arial"/>
            </a:endParaRPr>
          </a:p>
        </p:txBody>
      </p:sp>
      <p:sp>
        <p:nvSpPr>
          <p:cNvPr id="404"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20EDA209-2C14-4E91-81D8-BAED6EB71FE6}"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9348840" y="5837400"/>
            <a:ext cx="28011240" cy="15757200"/>
          </a:xfrm>
          <a:prstGeom prst="rect">
            <a:avLst/>
          </a:prstGeom>
        </p:spPr>
      </p:sp>
      <p:sp>
        <p:nvSpPr>
          <p:cNvPr id="406"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a:t>
            </a:r>
            <a:endParaRPr b="0" lang="en-US" sz="2000" spc="-1" strike="noStrike">
              <a:latin typeface="Arial"/>
            </a:endParaRPr>
          </a:p>
        </p:txBody>
      </p:sp>
      <p:sp>
        <p:nvSpPr>
          <p:cNvPr id="407"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E170C8CF-178F-4FA6-9BF4-AF850792D6DB}"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sldImg"/>
          </p:nvPr>
        </p:nvSpPr>
        <p:spPr>
          <a:xfrm>
            <a:off x="-9348840" y="5837400"/>
            <a:ext cx="28011240" cy="15757200"/>
          </a:xfrm>
          <a:prstGeom prst="rect">
            <a:avLst/>
          </a:prstGeom>
        </p:spPr>
      </p:sp>
      <p:sp>
        <p:nvSpPr>
          <p:cNvPr id="409"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a:t>
            </a:r>
            <a:endParaRPr b="0" lang="en-US" sz="2000" spc="-1" strike="noStrike">
              <a:latin typeface="Arial"/>
            </a:endParaRPr>
          </a:p>
        </p:txBody>
      </p:sp>
      <p:sp>
        <p:nvSpPr>
          <p:cNvPr id="410"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EA1B1B08-5812-4559-A674-5A0B2EE9A0EE}"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9348840" y="5837400"/>
            <a:ext cx="28011240" cy="15757200"/>
          </a:xfrm>
          <a:prstGeom prst="rect">
            <a:avLst/>
          </a:prstGeom>
        </p:spPr>
      </p:sp>
      <p:sp>
        <p:nvSpPr>
          <p:cNvPr id="412"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a:t>
            </a:r>
            <a:endParaRPr b="0" lang="en-US" sz="2000" spc="-1" strike="noStrike">
              <a:latin typeface="Arial"/>
            </a:endParaRPr>
          </a:p>
        </p:txBody>
      </p:sp>
      <p:sp>
        <p:nvSpPr>
          <p:cNvPr id="413"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B5054415-17FD-496E-9397-E1C5BEE69140}"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sldImg"/>
          </p:nvPr>
        </p:nvSpPr>
        <p:spPr>
          <a:xfrm>
            <a:off x="-9348840" y="5837400"/>
            <a:ext cx="28011240" cy="15757200"/>
          </a:xfrm>
          <a:prstGeom prst="rect">
            <a:avLst/>
          </a:prstGeom>
        </p:spPr>
      </p:sp>
      <p:sp>
        <p:nvSpPr>
          <p:cNvPr id="415"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a:t>
            </a:r>
            <a:endParaRPr b="0" lang="en-US" sz="2000" spc="-1" strike="noStrike">
              <a:latin typeface="Arial"/>
            </a:endParaRPr>
          </a:p>
        </p:txBody>
      </p:sp>
      <p:sp>
        <p:nvSpPr>
          <p:cNvPr id="416"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58BC3F3B-8258-4793-9207-2859AE478A75}"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9348840" y="5837400"/>
            <a:ext cx="28011240" cy="15757200"/>
          </a:xfrm>
          <a:prstGeom prst="rect">
            <a:avLst/>
          </a:prstGeom>
        </p:spPr>
      </p:sp>
      <p:sp>
        <p:nvSpPr>
          <p:cNvPr id="418"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jz</a:t>
            </a:r>
            <a:endParaRPr b="0" lang="en-US" sz="2000" spc="-1" strike="noStrike">
              <a:latin typeface="Arial"/>
            </a:endParaRPr>
          </a:p>
        </p:txBody>
      </p:sp>
      <p:sp>
        <p:nvSpPr>
          <p:cNvPr id="419"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8EE514FB-6181-4883-A357-81CCEBAD9BC3}"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PlaceHolder 1"/>
          <p:cNvSpPr>
            <a:spLocks noGrp="1"/>
          </p:cNvSpPr>
          <p:nvPr>
            <p:ph type="sldImg"/>
          </p:nvPr>
        </p:nvSpPr>
        <p:spPr>
          <a:xfrm>
            <a:off x="-9348840" y="5837400"/>
            <a:ext cx="28011240" cy="15757200"/>
          </a:xfrm>
          <a:prstGeom prst="rect">
            <a:avLst/>
          </a:prstGeom>
        </p:spPr>
      </p:sp>
      <p:sp>
        <p:nvSpPr>
          <p:cNvPr id="421"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jz</a:t>
            </a:r>
            <a:endParaRPr b="0" lang="en-US" sz="2000" spc="-1" strike="noStrike">
              <a:latin typeface="Arial"/>
            </a:endParaRPr>
          </a:p>
        </p:txBody>
      </p:sp>
      <p:sp>
        <p:nvSpPr>
          <p:cNvPr id="422"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4F8003EF-6BE2-4D3A-94C9-03FE6260416C}"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9348840" y="5837400"/>
            <a:ext cx="28011240" cy="15757200"/>
          </a:xfrm>
          <a:prstGeom prst="rect">
            <a:avLst/>
          </a:prstGeom>
        </p:spPr>
      </p:sp>
      <p:sp>
        <p:nvSpPr>
          <p:cNvPr id="424"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25"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4680CCD4-E12E-4D65-8990-99BAA1F734AF}"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PlaceHolder 1"/>
          <p:cNvSpPr>
            <a:spLocks noGrp="1"/>
          </p:cNvSpPr>
          <p:nvPr>
            <p:ph type="sldImg"/>
          </p:nvPr>
        </p:nvSpPr>
        <p:spPr>
          <a:xfrm>
            <a:off x="-9348840" y="5837400"/>
            <a:ext cx="28011240" cy="15757200"/>
          </a:xfrm>
          <a:prstGeom prst="rect">
            <a:avLst/>
          </a:prstGeom>
        </p:spPr>
      </p:sp>
      <p:sp>
        <p:nvSpPr>
          <p:cNvPr id="427"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28"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9D588335-2E2D-4F08-9AD6-40AE2C19D577}"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Img"/>
          </p:nvPr>
        </p:nvSpPr>
        <p:spPr>
          <a:xfrm>
            <a:off x="-9348840" y="5837400"/>
            <a:ext cx="28011240" cy="15757200"/>
          </a:xfrm>
          <a:prstGeom prst="rect">
            <a:avLst/>
          </a:prstGeom>
        </p:spPr>
      </p:sp>
      <p:sp>
        <p:nvSpPr>
          <p:cNvPr id="430"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31"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50FCF7F0-9735-443D-85DD-A6A0A8C53F37}"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9348840" y="5837400"/>
            <a:ext cx="28011240" cy="15757200"/>
          </a:xfrm>
          <a:prstGeom prst="rect">
            <a:avLst/>
          </a:prstGeom>
        </p:spPr>
      </p:sp>
      <p:sp>
        <p:nvSpPr>
          <p:cNvPr id="352"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Brief introductions and professional background info (all)</a:t>
            </a:r>
            <a:endParaRPr b="0" lang="en-US" sz="2000" spc="-1" strike="noStrike">
              <a:latin typeface="Arial"/>
            </a:endParaRPr>
          </a:p>
        </p:txBody>
      </p:sp>
      <p:sp>
        <p:nvSpPr>
          <p:cNvPr id="353"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40796D24-8508-4412-9B45-FF0BF4FF8A24}"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sldImg"/>
          </p:nvPr>
        </p:nvSpPr>
        <p:spPr>
          <a:xfrm>
            <a:off x="-9348840" y="5837400"/>
            <a:ext cx="28011240" cy="15757200"/>
          </a:xfrm>
          <a:prstGeom prst="rect">
            <a:avLst/>
          </a:prstGeom>
        </p:spPr>
      </p:sp>
      <p:sp>
        <p:nvSpPr>
          <p:cNvPr id="433"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34"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2499F0FA-19BC-42DA-873A-147AE7F90C34}"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sldImg"/>
          </p:nvPr>
        </p:nvSpPr>
        <p:spPr>
          <a:xfrm>
            <a:off x="-9348840" y="5837400"/>
            <a:ext cx="28011240" cy="15757200"/>
          </a:xfrm>
          <a:prstGeom prst="rect">
            <a:avLst/>
          </a:prstGeom>
        </p:spPr>
      </p:sp>
      <p:sp>
        <p:nvSpPr>
          <p:cNvPr id="436"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37"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E27AFC24-C7AF-4255-B61A-3D988644098C}"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sldImg"/>
          </p:nvPr>
        </p:nvSpPr>
        <p:spPr>
          <a:xfrm>
            <a:off x="-9348840" y="5837400"/>
            <a:ext cx="28011240" cy="15757200"/>
          </a:xfrm>
          <a:prstGeom prst="rect">
            <a:avLst/>
          </a:prstGeom>
        </p:spPr>
      </p:sp>
      <p:sp>
        <p:nvSpPr>
          <p:cNvPr id="439"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40"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CE3F04B7-B94D-41D9-B67E-73DB4C25C67A}"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sldImg"/>
          </p:nvPr>
        </p:nvSpPr>
        <p:spPr>
          <a:xfrm>
            <a:off x="-9348840" y="5837400"/>
            <a:ext cx="28011240" cy="15757200"/>
          </a:xfrm>
          <a:prstGeom prst="rect">
            <a:avLst/>
          </a:prstGeom>
        </p:spPr>
      </p:sp>
      <p:sp>
        <p:nvSpPr>
          <p:cNvPr id="442"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43"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DACA9238-AE3E-4B22-8727-4DF2E48A4AAA}"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PlaceHolder 1"/>
          <p:cNvSpPr>
            <a:spLocks noGrp="1"/>
          </p:cNvSpPr>
          <p:nvPr>
            <p:ph type="sldImg"/>
          </p:nvPr>
        </p:nvSpPr>
        <p:spPr>
          <a:xfrm>
            <a:off x="-9348840" y="5837400"/>
            <a:ext cx="28011240" cy="15757200"/>
          </a:xfrm>
          <a:prstGeom prst="rect">
            <a:avLst/>
          </a:prstGeom>
        </p:spPr>
      </p:sp>
      <p:sp>
        <p:nvSpPr>
          <p:cNvPr id="445"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46"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5001248D-01C6-42E7-93F3-1D99E02059A3}"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ldImg"/>
          </p:nvPr>
        </p:nvSpPr>
        <p:spPr>
          <a:xfrm>
            <a:off x="-9348840" y="5837400"/>
            <a:ext cx="28011240" cy="15757200"/>
          </a:xfrm>
          <a:prstGeom prst="rect">
            <a:avLst/>
          </a:prstGeom>
        </p:spPr>
      </p:sp>
      <p:sp>
        <p:nvSpPr>
          <p:cNvPr id="448"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49"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01EA4F9E-EB20-4DCD-B63C-A0C6661AC82D}"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PlaceHolder 1"/>
          <p:cNvSpPr>
            <a:spLocks noGrp="1"/>
          </p:cNvSpPr>
          <p:nvPr>
            <p:ph type="sldImg"/>
          </p:nvPr>
        </p:nvSpPr>
        <p:spPr>
          <a:xfrm>
            <a:off x="-9348840" y="5837400"/>
            <a:ext cx="28011240" cy="15757200"/>
          </a:xfrm>
          <a:prstGeom prst="rect">
            <a:avLst/>
          </a:prstGeom>
        </p:spPr>
      </p:sp>
      <p:sp>
        <p:nvSpPr>
          <p:cNvPr id="451"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52"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31EB4E83-4AB8-4E71-BBFB-EC70BDF626D7}"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9348840" y="5837400"/>
            <a:ext cx="28011240" cy="15757200"/>
          </a:xfrm>
          <a:prstGeom prst="rect">
            <a:avLst/>
          </a:prstGeom>
        </p:spPr>
      </p:sp>
      <p:sp>
        <p:nvSpPr>
          <p:cNvPr id="454"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55"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33132AB1-DD1F-4D04-833F-866765478962}"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PlaceHolder 1"/>
          <p:cNvSpPr>
            <a:spLocks noGrp="1"/>
          </p:cNvSpPr>
          <p:nvPr>
            <p:ph type="sldImg"/>
          </p:nvPr>
        </p:nvSpPr>
        <p:spPr>
          <a:xfrm>
            <a:off x="-9348840" y="5837400"/>
            <a:ext cx="28011240" cy="15757200"/>
          </a:xfrm>
          <a:prstGeom prst="rect">
            <a:avLst/>
          </a:prstGeom>
        </p:spPr>
      </p:sp>
      <p:sp>
        <p:nvSpPr>
          <p:cNvPr id="457"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as</a:t>
            </a:r>
            <a:endParaRPr b="0" lang="en-US" sz="2000" spc="-1" strike="noStrike">
              <a:latin typeface="Arial"/>
            </a:endParaRPr>
          </a:p>
        </p:txBody>
      </p:sp>
      <p:sp>
        <p:nvSpPr>
          <p:cNvPr id="458"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7D458B3B-BBD0-469A-9441-4853C4D60CC7}"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9348840" y="5837400"/>
            <a:ext cx="28011240" cy="15757200"/>
          </a:xfrm>
          <a:prstGeom prst="rect">
            <a:avLst/>
          </a:prstGeom>
        </p:spPr>
      </p:sp>
      <p:sp>
        <p:nvSpPr>
          <p:cNvPr id="460"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kc</a:t>
            </a:r>
            <a:endParaRPr b="0" lang="en-US" sz="2000" spc="-1" strike="noStrike">
              <a:latin typeface="Arial"/>
            </a:endParaRPr>
          </a:p>
        </p:txBody>
      </p:sp>
      <p:sp>
        <p:nvSpPr>
          <p:cNvPr id="461"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16ACC527-91DC-4535-8F4E-DB53B6600F81}"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9348840" y="5837400"/>
            <a:ext cx="28011240" cy="15757200"/>
          </a:xfrm>
          <a:prstGeom prst="rect">
            <a:avLst/>
          </a:prstGeom>
        </p:spPr>
      </p:sp>
      <p:sp>
        <p:nvSpPr>
          <p:cNvPr id="355"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So today we’ll be discussing the following:</a:t>
            </a:r>
            <a:endParaRPr b="0" lang="en-US" sz="2000" spc="-1" strike="noStrike">
              <a:latin typeface="Arial"/>
            </a:endParaRPr>
          </a:p>
          <a:p>
            <a:pPr marL="216000" indent="-216000">
              <a:lnSpc>
                <a:spcPct val="100000"/>
              </a:lnSpc>
            </a:pPr>
            <a:r>
              <a:rPr b="0" lang="en-US" sz="2000" spc="-1" strike="noStrike">
                <a:latin typeface="Arial"/>
              </a:rPr>
              <a:t>-We will be showing a lot of cats.</a:t>
            </a:r>
            <a:endParaRPr b="0" lang="en-US" sz="2000" spc="-1" strike="noStrike">
              <a:latin typeface="Arial"/>
            </a:endParaRPr>
          </a:p>
          <a:p>
            <a:pPr marL="216000" indent="-216000">
              <a:lnSpc>
                <a:spcPct val="100000"/>
              </a:lnSpc>
            </a:pPr>
            <a:r>
              <a:rPr b="0" lang="en-US" sz="2000" spc="-1" strike="noStrike">
                <a:latin typeface="Arial"/>
              </a:rPr>
              <a:t>-We’ll introduce the concept of purple teaming and how we practice it at Microsoft.</a:t>
            </a:r>
            <a:endParaRPr b="0" lang="en-US" sz="2000" spc="-1" strike="noStrike">
              <a:latin typeface="Arial"/>
            </a:endParaRPr>
          </a:p>
          <a:p>
            <a:pPr marL="216000" indent="-216000">
              <a:lnSpc>
                <a:spcPct val="100000"/>
              </a:lnSpc>
            </a:pPr>
            <a:r>
              <a:rPr b="0" lang="en-US" sz="2000" spc="-1" strike="noStrike">
                <a:latin typeface="Arial"/>
              </a:rPr>
              <a:t>-We’ll talk briefly about how a C2 works and the C2 infrastructure we’ve implemented.</a:t>
            </a:r>
            <a:endParaRPr b="0" lang="en-US" sz="2000" spc="-1" strike="noStrike">
              <a:latin typeface="Arial"/>
            </a:endParaRPr>
          </a:p>
          <a:p>
            <a:pPr marL="216000" indent="-216000">
              <a:lnSpc>
                <a:spcPct val="100000"/>
              </a:lnSpc>
            </a:pPr>
            <a:r>
              <a:rPr b="0" lang="en-US" sz="2000" spc="-1" strike="noStrike">
                <a:latin typeface="Arial"/>
              </a:rPr>
              <a:t>-We’ll then discuss the APT research we’ve done and how we’ve implemented many TTPs to achieve APT emulation.</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So why are you all here?</a:t>
            </a:r>
            <a:endParaRPr b="0" lang="en-US" sz="2000" spc="-1" strike="noStrike">
              <a:latin typeface="Arial"/>
            </a:endParaRPr>
          </a:p>
          <a:p>
            <a:pPr marL="216000" indent="-216000">
              <a:lnSpc>
                <a:spcPct val="100000"/>
              </a:lnSpc>
            </a:pPr>
            <a:r>
              <a:rPr b="0" lang="en-US" sz="2000" spc="-1" strike="noStrike">
                <a:latin typeface="Arial"/>
              </a:rPr>
              <a:t>Maybe you just really like cats.</a:t>
            </a:r>
            <a:endParaRPr b="0" lang="en-US" sz="2000" spc="-1" strike="noStrike">
              <a:latin typeface="Arial"/>
            </a:endParaRPr>
          </a:p>
          <a:p>
            <a:pPr marL="216000" indent="-216000">
              <a:lnSpc>
                <a:spcPct val="100000"/>
              </a:lnSpc>
            </a:pPr>
            <a:r>
              <a:rPr b="0" lang="en-US" sz="2000" spc="-1" strike="noStrike">
                <a:latin typeface="Arial"/>
              </a:rPr>
              <a:t>Maybe you want to learn about purple teaming.</a:t>
            </a:r>
            <a:endParaRPr b="0" lang="en-US" sz="2000" spc="-1" strike="noStrike">
              <a:latin typeface="Arial"/>
            </a:endParaRPr>
          </a:p>
          <a:p>
            <a:pPr marL="216000" indent="-216000">
              <a:lnSpc>
                <a:spcPct val="100000"/>
              </a:lnSpc>
            </a:pPr>
            <a:r>
              <a:rPr b="0" lang="en-US" sz="2000" spc="-1" strike="noStrike">
                <a:latin typeface="Arial"/>
              </a:rPr>
              <a:t>Perhaps you want to learn how to make your own C2 or how a C2 infrastructure works.</a:t>
            </a:r>
            <a:endParaRPr b="0" lang="en-US" sz="2000" spc="-1" strike="noStrike">
              <a:latin typeface="Arial"/>
            </a:endParaRPr>
          </a:p>
          <a:p>
            <a:pPr marL="216000" indent="-216000">
              <a:lnSpc>
                <a:spcPct val="100000"/>
              </a:lnSpc>
            </a:pPr>
            <a:r>
              <a:rPr b="0" lang="en-US" sz="2000" spc="-1" strike="noStrike">
                <a:latin typeface="Arial"/>
              </a:rPr>
              <a:t>Maybe you’re doing APT emulation or want to learn more about advanced persistent threats and the many TTPs they use in their attacks.</a:t>
            </a:r>
            <a:endParaRPr b="0" lang="en-US" sz="2000" spc="-1" strike="noStrike">
              <a:latin typeface="Arial"/>
            </a:endParaRPr>
          </a:p>
          <a:p>
            <a:pPr marL="216000" indent="-216000">
              <a:lnSpc>
                <a:spcPct val="100000"/>
              </a:lnSpc>
            </a:pPr>
            <a:r>
              <a:rPr b="0" lang="en-US" sz="2000" spc="-1" strike="noStrike">
                <a:latin typeface="Arial"/>
              </a:rPr>
              <a:t>Well, today we will be talking to you about all of it.</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356"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341D9650-F724-414F-AEE1-F96CBB9D659F}"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sldImg"/>
          </p:nvPr>
        </p:nvSpPr>
        <p:spPr>
          <a:xfrm>
            <a:off x="-9348840" y="5837400"/>
            <a:ext cx="28011240" cy="15757200"/>
          </a:xfrm>
          <a:prstGeom prst="rect">
            <a:avLst/>
          </a:prstGeom>
        </p:spPr>
      </p:sp>
      <p:sp>
        <p:nvSpPr>
          <p:cNvPr id="463"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Jz, wanna hear a bad cat joke? Just kitten!</a:t>
            </a:r>
            <a:endParaRPr b="0" lang="en-US" sz="2000" spc="-1" strike="noStrike">
              <a:latin typeface="Arial"/>
            </a:endParaRPr>
          </a:p>
        </p:txBody>
      </p:sp>
      <p:sp>
        <p:nvSpPr>
          <p:cNvPr id="464"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5FA0DE11-9F52-4EED-BFDA-A75F20D45090}"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sldImg"/>
          </p:nvPr>
        </p:nvSpPr>
        <p:spPr>
          <a:xfrm>
            <a:off x="-9348840" y="5837400"/>
            <a:ext cx="28011240" cy="15757200"/>
          </a:xfrm>
          <a:prstGeom prst="rect">
            <a:avLst/>
          </a:prstGeom>
        </p:spPr>
      </p:sp>
      <p:sp>
        <p:nvSpPr>
          <p:cNvPr id="358"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So to start off, let’s talk about purple teaming.</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kc</a:t>
            </a:r>
            <a:endParaRPr b="0" lang="en-US" sz="2000" spc="-1" strike="noStrike">
              <a:latin typeface="Arial"/>
            </a:endParaRPr>
          </a:p>
        </p:txBody>
      </p:sp>
      <p:sp>
        <p:nvSpPr>
          <p:cNvPr id="359"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72DF7B28-2ABC-41ED-A43E-A2C2D5E5ECF0}"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9348840" y="5837400"/>
            <a:ext cx="28011240" cy="15757200"/>
          </a:xfrm>
          <a:prstGeom prst="rect">
            <a:avLst/>
          </a:prstGeom>
        </p:spPr>
      </p:sp>
      <p:sp>
        <p:nvSpPr>
          <p:cNvPr id="361"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What is purple teaming?</a:t>
            </a:r>
            <a:endParaRPr b="0" lang="en-US" sz="2000" spc="-1" strike="noStrike">
              <a:latin typeface="Arial"/>
            </a:endParaRPr>
          </a:p>
          <a:p>
            <a:pPr marL="216000" indent="-216000">
              <a:lnSpc>
                <a:spcPct val="100000"/>
              </a:lnSpc>
            </a:pPr>
            <a:r>
              <a:rPr b="0" lang="en-US" sz="2000" spc="-1" strike="noStrike">
                <a:latin typeface="Arial"/>
              </a:rPr>
              <a:t>I’ll let you all read the formal definition, but basically it’s a methodology where the red and blue team come together and share knowledge with the ultimate goal of making each other better. For those who aren’t familiar with the concept of red and blue team, the red team impersonates real attackers and actively tries to break into systems whereas the blue team is monitoring attacker activity and trying to detect and evict them from environments.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kc</a:t>
            </a:r>
            <a:endParaRPr b="0" lang="en-US" sz="2000" spc="-1" strike="noStrike">
              <a:latin typeface="Arial"/>
            </a:endParaRPr>
          </a:p>
        </p:txBody>
      </p:sp>
      <p:sp>
        <p:nvSpPr>
          <p:cNvPr id="362"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353F03EE-A7F0-461B-9D46-52C321C118F5}"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9348840" y="5837400"/>
            <a:ext cx="28011240" cy="15757200"/>
          </a:xfrm>
          <a:prstGeom prst="rect">
            <a:avLst/>
          </a:prstGeom>
        </p:spPr>
      </p:sp>
      <p:sp>
        <p:nvSpPr>
          <p:cNvPr id="364"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So what does a typical purple teaming exercise look like for us?</a:t>
            </a:r>
            <a:endParaRPr b="0" lang="en-US" sz="2000" spc="-1" strike="noStrike">
              <a:latin typeface="Arial"/>
            </a:endParaRPr>
          </a:p>
          <a:p>
            <a:pPr marL="216000" indent="-216000">
              <a:lnSpc>
                <a:spcPct val="100000"/>
              </a:lnSpc>
            </a:pPr>
            <a:r>
              <a:rPr b="0" lang="en-US" sz="2000" spc="-1" strike="noStrike">
                <a:latin typeface="Arial"/>
              </a:rPr>
              <a:t>The red team issues attacks against test environments that we stand up specifically for this exercise and their goal is to see how they get detected and improve their evasion tactics.</a:t>
            </a:r>
            <a:endParaRPr b="0" lang="en-US" sz="2000" spc="-1" strike="noStrike">
              <a:latin typeface="Arial"/>
            </a:endParaRPr>
          </a:p>
          <a:p>
            <a:pPr marL="216000" indent="-216000">
              <a:lnSpc>
                <a:spcPct val="100000"/>
              </a:lnSpc>
            </a:pPr>
            <a:r>
              <a:rPr b="0" lang="en-US" sz="2000" spc="-1" strike="noStrike">
                <a:latin typeface="Arial"/>
              </a:rPr>
              <a:t>The blue team, on the other hand, monitors red team attacks and looks for any alerts that may fire. This allows them to see gaps in their detections and make improvements.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kc</a:t>
            </a:r>
            <a:endParaRPr b="0" lang="en-US" sz="2000" spc="-1" strike="noStrike">
              <a:latin typeface="Arial"/>
            </a:endParaRPr>
          </a:p>
        </p:txBody>
      </p:sp>
      <p:sp>
        <p:nvSpPr>
          <p:cNvPr id="365"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9756E00D-13F1-44E6-88C1-F9911A0541BA}"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9348840" y="5837400"/>
            <a:ext cx="28011240" cy="15757200"/>
          </a:xfrm>
          <a:prstGeom prst="rect">
            <a:avLst/>
          </a:prstGeom>
        </p:spPr>
      </p:sp>
      <p:sp>
        <p:nvSpPr>
          <p:cNvPr id="367"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r>
              <a:rPr b="0" lang="en-US" sz="2000" spc="-1" strike="noStrike">
                <a:latin typeface="Arial"/>
              </a:rPr>
              <a:t>So how does purple teaming fit into this talk?</a:t>
            </a:r>
            <a:endParaRPr b="0" lang="en-US" sz="2000" spc="-1" strike="noStrike">
              <a:latin typeface="Arial"/>
            </a:endParaRPr>
          </a:p>
          <a:p>
            <a:pPr marL="216000" indent="-216000">
              <a:lnSpc>
                <a:spcPct val="100000"/>
              </a:lnSpc>
            </a:pPr>
            <a:r>
              <a:rPr b="0" lang="en-US" sz="2000" spc="-1" strike="noStrike">
                <a:latin typeface="Arial"/>
              </a:rPr>
              <a:t>We wanted to improve this process therefore we created a tool called CopyCat to help us achieve this.</a:t>
            </a:r>
            <a:endParaRPr b="0" lang="en-US" sz="2000" spc="-1" strike="noStrike">
              <a:latin typeface="Arial"/>
            </a:endParaRPr>
          </a:p>
          <a:p>
            <a:pPr marL="216000" indent="-216000">
              <a:lnSpc>
                <a:spcPct val="100000"/>
              </a:lnSpc>
            </a:pPr>
            <a:r>
              <a:rPr b="0" lang="en-US" sz="2000" spc="-1" strike="noStrike">
                <a:latin typeface="Arial"/>
              </a:rPr>
              <a:t>It has a built-in C2 infrastructure.</a:t>
            </a:r>
            <a:endParaRPr b="0" lang="en-US" sz="2000" spc="-1" strike="noStrike">
              <a:latin typeface="Arial"/>
            </a:endParaRPr>
          </a:p>
          <a:p>
            <a:pPr marL="216000" indent="-216000">
              <a:lnSpc>
                <a:spcPct val="100000"/>
              </a:lnSpc>
            </a:pPr>
            <a:r>
              <a:rPr b="0" lang="en-US" sz="2000" spc="-1" strike="noStrike">
                <a:latin typeface="Arial"/>
              </a:rPr>
              <a:t>We’ve done in-depth APT research which has helped us to implement many APT tactics, techniques and procedures to achieve APT emulation.</a:t>
            </a:r>
            <a:endParaRPr b="0" lang="en-US" sz="2000" spc="-1" strike="noStrike">
              <a:latin typeface="Arial"/>
            </a:endParaRPr>
          </a:p>
          <a:p>
            <a:pPr marL="216000" indent="-216000">
              <a:lnSpc>
                <a:spcPct val="100000"/>
              </a:lnSpc>
            </a:pPr>
            <a:r>
              <a:rPr b="0" lang="en-US" sz="2000" spc="-1" strike="noStrike">
                <a:latin typeface="Arial"/>
              </a:rPr>
              <a:t>And we’ve also implemented many custom modules to assist our APT campaigns.</a:t>
            </a:r>
            <a:endParaRPr b="0" lang="en-US" sz="2000" spc="-1" strike="noStrike">
              <a:latin typeface="Arial"/>
            </a:endParaRPr>
          </a:p>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kc</a:t>
            </a:r>
            <a:endParaRPr b="0" lang="en-US" sz="2000" spc="-1" strike="noStrike">
              <a:latin typeface="Arial"/>
            </a:endParaRPr>
          </a:p>
        </p:txBody>
      </p:sp>
      <p:sp>
        <p:nvSpPr>
          <p:cNvPr id="368"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05CF0E66-D428-49BF-BEBE-256410E4F00F}" type="slidenum">
              <a:rPr b="0" lang="en-US" sz="2400" spc="-1" strike="noStrike">
                <a:latin typeface="Times New Roman"/>
              </a:rPr>
              <a:t>&lt;number&gt;</a:t>
            </a:fld>
            <a:endParaRPr b="0" lang="en-US" sz="24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9348840" y="5837400"/>
            <a:ext cx="28011240" cy="15757200"/>
          </a:xfrm>
          <a:prstGeom prst="rect">
            <a:avLst/>
          </a:prstGeom>
        </p:spPr>
      </p:sp>
      <p:sp>
        <p:nvSpPr>
          <p:cNvPr id="370" name="PlaceHolder 2"/>
          <p:cNvSpPr>
            <a:spLocks noGrp="1"/>
          </p:cNvSpPr>
          <p:nvPr>
            <p:ph type="body"/>
          </p:nvPr>
        </p:nvSpPr>
        <p:spPr>
          <a:xfrm>
            <a:off x="931320" y="22470840"/>
            <a:ext cx="7450560" cy="18384840"/>
          </a:xfrm>
          <a:prstGeom prst="rect">
            <a:avLst/>
          </a:prstGeom>
        </p:spPr>
        <p:txBody>
          <a:bodyPr lIns="180360" rIns="180360" tIns="90000" bIns="90000">
            <a:noAutofit/>
          </a:bodyPr>
          <a:p>
            <a:pPr marL="216000" indent="-216000">
              <a:lnSpc>
                <a:spcPct val="100000"/>
              </a:lnSpc>
            </a:pPr>
            <a:endParaRPr b="0" lang="en-US" sz="2000" spc="-1" strike="noStrike">
              <a:latin typeface="Arial"/>
            </a:endParaRPr>
          </a:p>
          <a:p>
            <a:pPr marL="216000" indent="-216000">
              <a:lnSpc>
                <a:spcPct val="100000"/>
              </a:lnSpc>
            </a:pPr>
            <a:r>
              <a:rPr b="0" lang="en-US" sz="2000" spc="-1" strike="noStrike">
                <a:latin typeface="Arial"/>
              </a:rPr>
              <a:t>Now, I’ll hand it off to Jesse to talk about our C2.</a:t>
            </a:r>
            <a:endParaRPr b="0" lang="en-US" sz="2000" spc="-1" strike="noStrike">
              <a:latin typeface="Arial"/>
            </a:endParaRPr>
          </a:p>
          <a:p>
            <a:pPr marL="216000" indent="-216000">
              <a:lnSpc>
                <a:spcPct val="100000"/>
              </a:lnSpc>
            </a:pPr>
            <a:r>
              <a:rPr b="0" lang="en-US" sz="2000" spc="-1" strike="noStrike">
                <a:latin typeface="Arial"/>
              </a:rPr>
              <a:t>Jz</a:t>
            </a:r>
            <a:endParaRPr b="0" lang="en-US" sz="2000" spc="-1" strike="noStrike">
              <a:latin typeface="Arial"/>
            </a:endParaRPr>
          </a:p>
        </p:txBody>
      </p:sp>
      <p:sp>
        <p:nvSpPr>
          <p:cNvPr id="371" name="TextShape 3"/>
          <p:cNvSpPr txBox="1"/>
          <p:nvPr/>
        </p:nvSpPr>
        <p:spPr>
          <a:xfrm>
            <a:off x="5275800" y="44350200"/>
            <a:ext cx="4035600" cy="2342520"/>
          </a:xfrm>
          <a:prstGeom prst="rect">
            <a:avLst/>
          </a:prstGeom>
          <a:noFill/>
          <a:ln>
            <a:noFill/>
          </a:ln>
        </p:spPr>
        <p:txBody>
          <a:bodyPr lIns="180360" rIns="180360" tIns="90000" bIns="90000" anchor="b">
            <a:noAutofit/>
          </a:bodyPr>
          <a:p>
            <a:pPr algn="r">
              <a:lnSpc>
                <a:spcPct val="100000"/>
              </a:lnSpc>
            </a:pPr>
            <a:fld id="{B7CF694A-6B8C-40BD-BBD4-F0A1D43CAB0C}" type="slidenum">
              <a:rPr b="0" lang="en-US" sz="2400" spc="-1" strike="noStrike">
                <a:latin typeface="Times New Roman"/>
              </a:rPr>
              <a:t>&lt;number&gt;</a:t>
            </a:fld>
            <a:endParaRPr b="0" lang="en-US" sz="2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8" name="PlaceHolder 2"/>
          <p:cNvSpPr>
            <a:spLocks noGrp="1"/>
          </p:cNvSpPr>
          <p:nvPr>
            <p:ph type="body"/>
          </p:nvPr>
        </p:nvSpPr>
        <p:spPr>
          <a:xfrm>
            <a:off x="1141560" y="2666880"/>
            <a:ext cx="990576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29" name="PlaceHolder 3"/>
          <p:cNvSpPr>
            <a:spLocks noGrp="1"/>
          </p:cNvSpPr>
          <p:nvPr>
            <p:ph type="body"/>
          </p:nvPr>
        </p:nvSpPr>
        <p:spPr>
          <a:xfrm>
            <a:off x="1141560" y="4298400"/>
            <a:ext cx="990576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1" name="PlaceHolder 2"/>
          <p:cNvSpPr>
            <a:spLocks noGrp="1"/>
          </p:cNvSpPr>
          <p:nvPr>
            <p:ph type="body"/>
          </p:nvPr>
        </p:nvSpPr>
        <p:spPr>
          <a:xfrm>
            <a:off x="114156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32" name="PlaceHolder 3"/>
          <p:cNvSpPr>
            <a:spLocks noGrp="1"/>
          </p:cNvSpPr>
          <p:nvPr>
            <p:ph type="body"/>
          </p:nvPr>
        </p:nvSpPr>
        <p:spPr>
          <a:xfrm>
            <a:off x="621720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33" name="PlaceHolder 4"/>
          <p:cNvSpPr>
            <a:spLocks noGrp="1"/>
          </p:cNvSpPr>
          <p:nvPr>
            <p:ph type="body"/>
          </p:nvPr>
        </p:nvSpPr>
        <p:spPr>
          <a:xfrm>
            <a:off x="114156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34" name="PlaceHolder 5"/>
          <p:cNvSpPr>
            <a:spLocks noGrp="1"/>
          </p:cNvSpPr>
          <p:nvPr>
            <p:ph type="body"/>
          </p:nvPr>
        </p:nvSpPr>
        <p:spPr>
          <a:xfrm>
            <a:off x="621720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36" name="PlaceHolder 2"/>
          <p:cNvSpPr>
            <a:spLocks noGrp="1"/>
          </p:cNvSpPr>
          <p:nvPr>
            <p:ph type="body"/>
          </p:nvPr>
        </p:nvSpPr>
        <p:spPr>
          <a:xfrm>
            <a:off x="1141560" y="266688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37" name="PlaceHolder 3"/>
          <p:cNvSpPr>
            <a:spLocks noGrp="1"/>
          </p:cNvSpPr>
          <p:nvPr>
            <p:ph type="body"/>
          </p:nvPr>
        </p:nvSpPr>
        <p:spPr>
          <a:xfrm>
            <a:off x="4490640" y="266688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38" name="PlaceHolder 4"/>
          <p:cNvSpPr>
            <a:spLocks noGrp="1"/>
          </p:cNvSpPr>
          <p:nvPr>
            <p:ph type="body"/>
          </p:nvPr>
        </p:nvSpPr>
        <p:spPr>
          <a:xfrm>
            <a:off x="7839720" y="266688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39" name="PlaceHolder 5"/>
          <p:cNvSpPr>
            <a:spLocks noGrp="1"/>
          </p:cNvSpPr>
          <p:nvPr>
            <p:ph type="body"/>
          </p:nvPr>
        </p:nvSpPr>
        <p:spPr>
          <a:xfrm>
            <a:off x="1141560" y="429840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40" name="PlaceHolder 6"/>
          <p:cNvSpPr>
            <a:spLocks noGrp="1"/>
          </p:cNvSpPr>
          <p:nvPr>
            <p:ph type="body"/>
          </p:nvPr>
        </p:nvSpPr>
        <p:spPr>
          <a:xfrm>
            <a:off x="4490640" y="429840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41" name="PlaceHolder 7"/>
          <p:cNvSpPr>
            <a:spLocks noGrp="1"/>
          </p:cNvSpPr>
          <p:nvPr>
            <p:ph type="body"/>
          </p:nvPr>
        </p:nvSpPr>
        <p:spPr>
          <a:xfrm>
            <a:off x="7839720" y="429840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49" name="PlaceHolder 2"/>
          <p:cNvSpPr>
            <a:spLocks noGrp="1"/>
          </p:cNvSpPr>
          <p:nvPr>
            <p:ph type="subTitle"/>
          </p:nvPr>
        </p:nvSpPr>
        <p:spPr>
          <a:xfrm>
            <a:off x="1141560" y="2666880"/>
            <a:ext cx="9905760" cy="3123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51" name="PlaceHolder 2"/>
          <p:cNvSpPr>
            <a:spLocks noGrp="1"/>
          </p:cNvSpPr>
          <p:nvPr>
            <p:ph type="body"/>
          </p:nvPr>
        </p:nvSpPr>
        <p:spPr>
          <a:xfrm>
            <a:off x="1141560" y="2666880"/>
            <a:ext cx="990576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53" name="PlaceHolder 2"/>
          <p:cNvSpPr>
            <a:spLocks noGrp="1"/>
          </p:cNvSpPr>
          <p:nvPr>
            <p:ph type="body"/>
          </p:nvPr>
        </p:nvSpPr>
        <p:spPr>
          <a:xfrm>
            <a:off x="114156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54" name="PlaceHolder 3"/>
          <p:cNvSpPr>
            <a:spLocks noGrp="1"/>
          </p:cNvSpPr>
          <p:nvPr>
            <p:ph type="body"/>
          </p:nvPr>
        </p:nvSpPr>
        <p:spPr>
          <a:xfrm>
            <a:off x="621720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1141560" y="609480"/>
            <a:ext cx="9905760" cy="8830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58" name="PlaceHolder 2"/>
          <p:cNvSpPr>
            <a:spLocks noGrp="1"/>
          </p:cNvSpPr>
          <p:nvPr>
            <p:ph type="body"/>
          </p:nvPr>
        </p:nvSpPr>
        <p:spPr>
          <a:xfrm>
            <a:off x="114156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59" name="PlaceHolder 3"/>
          <p:cNvSpPr>
            <a:spLocks noGrp="1"/>
          </p:cNvSpPr>
          <p:nvPr>
            <p:ph type="body"/>
          </p:nvPr>
        </p:nvSpPr>
        <p:spPr>
          <a:xfrm>
            <a:off x="621720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60" name="PlaceHolder 4"/>
          <p:cNvSpPr>
            <a:spLocks noGrp="1"/>
          </p:cNvSpPr>
          <p:nvPr>
            <p:ph type="body"/>
          </p:nvPr>
        </p:nvSpPr>
        <p:spPr>
          <a:xfrm>
            <a:off x="114156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 name="PlaceHolder 2"/>
          <p:cNvSpPr>
            <a:spLocks noGrp="1"/>
          </p:cNvSpPr>
          <p:nvPr>
            <p:ph type="subTitle"/>
          </p:nvPr>
        </p:nvSpPr>
        <p:spPr>
          <a:xfrm>
            <a:off x="1141560" y="2666880"/>
            <a:ext cx="9905760" cy="3123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2" name="PlaceHolder 2"/>
          <p:cNvSpPr>
            <a:spLocks noGrp="1"/>
          </p:cNvSpPr>
          <p:nvPr>
            <p:ph type="body"/>
          </p:nvPr>
        </p:nvSpPr>
        <p:spPr>
          <a:xfrm>
            <a:off x="114156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63" name="PlaceHolder 3"/>
          <p:cNvSpPr>
            <a:spLocks noGrp="1"/>
          </p:cNvSpPr>
          <p:nvPr>
            <p:ph type="body"/>
          </p:nvPr>
        </p:nvSpPr>
        <p:spPr>
          <a:xfrm>
            <a:off x="621720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64" name="PlaceHolder 4"/>
          <p:cNvSpPr>
            <a:spLocks noGrp="1"/>
          </p:cNvSpPr>
          <p:nvPr>
            <p:ph type="body"/>
          </p:nvPr>
        </p:nvSpPr>
        <p:spPr>
          <a:xfrm>
            <a:off x="621720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66" name="PlaceHolder 2"/>
          <p:cNvSpPr>
            <a:spLocks noGrp="1"/>
          </p:cNvSpPr>
          <p:nvPr>
            <p:ph type="body"/>
          </p:nvPr>
        </p:nvSpPr>
        <p:spPr>
          <a:xfrm>
            <a:off x="114156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67" name="PlaceHolder 3"/>
          <p:cNvSpPr>
            <a:spLocks noGrp="1"/>
          </p:cNvSpPr>
          <p:nvPr>
            <p:ph type="body"/>
          </p:nvPr>
        </p:nvSpPr>
        <p:spPr>
          <a:xfrm>
            <a:off x="621720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68" name="PlaceHolder 4"/>
          <p:cNvSpPr>
            <a:spLocks noGrp="1"/>
          </p:cNvSpPr>
          <p:nvPr>
            <p:ph type="body"/>
          </p:nvPr>
        </p:nvSpPr>
        <p:spPr>
          <a:xfrm>
            <a:off x="1141560" y="4298400"/>
            <a:ext cx="990576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0" name="PlaceHolder 2"/>
          <p:cNvSpPr>
            <a:spLocks noGrp="1"/>
          </p:cNvSpPr>
          <p:nvPr>
            <p:ph type="body"/>
          </p:nvPr>
        </p:nvSpPr>
        <p:spPr>
          <a:xfrm>
            <a:off x="1141560" y="2666880"/>
            <a:ext cx="990576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71" name="PlaceHolder 3"/>
          <p:cNvSpPr>
            <a:spLocks noGrp="1"/>
          </p:cNvSpPr>
          <p:nvPr>
            <p:ph type="body"/>
          </p:nvPr>
        </p:nvSpPr>
        <p:spPr>
          <a:xfrm>
            <a:off x="1141560" y="4298400"/>
            <a:ext cx="990576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3" name="PlaceHolder 2"/>
          <p:cNvSpPr>
            <a:spLocks noGrp="1"/>
          </p:cNvSpPr>
          <p:nvPr>
            <p:ph type="body"/>
          </p:nvPr>
        </p:nvSpPr>
        <p:spPr>
          <a:xfrm>
            <a:off x="114156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74" name="PlaceHolder 3"/>
          <p:cNvSpPr>
            <a:spLocks noGrp="1"/>
          </p:cNvSpPr>
          <p:nvPr>
            <p:ph type="body"/>
          </p:nvPr>
        </p:nvSpPr>
        <p:spPr>
          <a:xfrm>
            <a:off x="621720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75" name="PlaceHolder 4"/>
          <p:cNvSpPr>
            <a:spLocks noGrp="1"/>
          </p:cNvSpPr>
          <p:nvPr>
            <p:ph type="body"/>
          </p:nvPr>
        </p:nvSpPr>
        <p:spPr>
          <a:xfrm>
            <a:off x="114156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76" name="PlaceHolder 5"/>
          <p:cNvSpPr>
            <a:spLocks noGrp="1"/>
          </p:cNvSpPr>
          <p:nvPr>
            <p:ph type="body"/>
          </p:nvPr>
        </p:nvSpPr>
        <p:spPr>
          <a:xfrm>
            <a:off x="621720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78" name="PlaceHolder 2"/>
          <p:cNvSpPr>
            <a:spLocks noGrp="1"/>
          </p:cNvSpPr>
          <p:nvPr>
            <p:ph type="body"/>
          </p:nvPr>
        </p:nvSpPr>
        <p:spPr>
          <a:xfrm>
            <a:off x="1141560" y="266688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79" name="PlaceHolder 3"/>
          <p:cNvSpPr>
            <a:spLocks noGrp="1"/>
          </p:cNvSpPr>
          <p:nvPr>
            <p:ph type="body"/>
          </p:nvPr>
        </p:nvSpPr>
        <p:spPr>
          <a:xfrm>
            <a:off x="4490640" y="266688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80" name="PlaceHolder 4"/>
          <p:cNvSpPr>
            <a:spLocks noGrp="1"/>
          </p:cNvSpPr>
          <p:nvPr>
            <p:ph type="body"/>
          </p:nvPr>
        </p:nvSpPr>
        <p:spPr>
          <a:xfrm>
            <a:off x="7839720" y="266688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81" name="PlaceHolder 5"/>
          <p:cNvSpPr>
            <a:spLocks noGrp="1"/>
          </p:cNvSpPr>
          <p:nvPr>
            <p:ph type="body"/>
          </p:nvPr>
        </p:nvSpPr>
        <p:spPr>
          <a:xfrm>
            <a:off x="1141560" y="429840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82" name="PlaceHolder 6"/>
          <p:cNvSpPr>
            <a:spLocks noGrp="1"/>
          </p:cNvSpPr>
          <p:nvPr>
            <p:ph type="body"/>
          </p:nvPr>
        </p:nvSpPr>
        <p:spPr>
          <a:xfrm>
            <a:off x="4490640" y="429840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83" name="PlaceHolder 7"/>
          <p:cNvSpPr>
            <a:spLocks noGrp="1"/>
          </p:cNvSpPr>
          <p:nvPr>
            <p:ph type="body"/>
          </p:nvPr>
        </p:nvSpPr>
        <p:spPr>
          <a:xfrm>
            <a:off x="7839720" y="429840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91" name="PlaceHolder 2"/>
          <p:cNvSpPr>
            <a:spLocks noGrp="1"/>
          </p:cNvSpPr>
          <p:nvPr>
            <p:ph type="subTitle"/>
          </p:nvPr>
        </p:nvSpPr>
        <p:spPr>
          <a:xfrm>
            <a:off x="1141560" y="2666880"/>
            <a:ext cx="9905760" cy="31237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93" name="PlaceHolder 2"/>
          <p:cNvSpPr>
            <a:spLocks noGrp="1"/>
          </p:cNvSpPr>
          <p:nvPr>
            <p:ph type="body"/>
          </p:nvPr>
        </p:nvSpPr>
        <p:spPr>
          <a:xfrm>
            <a:off x="1141560" y="2666880"/>
            <a:ext cx="990576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95" name="PlaceHolder 2"/>
          <p:cNvSpPr>
            <a:spLocks noGrp="1"/>
          </p:cNvSpPr>
          <p:nvPr>
            <p:ph type="body"/>
          </p:nvPr>
        </p:nvSpPr>
        <p:spPr>
          <a:xfrm>
            <a:off x="114156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96" name="PlaceHolder 3"/>
          <p:cNvSpPr>
            <a:spLocks noGrp="1"/>
          </p:cNvSpPr>
          <p:nvPr>
            <p:ph type="body"/>
          </p:nvPr>
        </p:nvSpPr>
        <p:spPr>
          <a:xfrm>
            <a:off x="621720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9" name="PlaceHolder 2"/>
          <p:cNvSpPr>
            <a:spLocks noGrp="1"/>
          </p:cNvSpPr>
          <p:nvPr>
            <p:ph type="body"/>
          </p:nvPr>
        </p:nvSpPr>
        <p:spPr>
          <a:xfrm>
            <a:off x="1141560" y="2666880"/>
            <a:ext cx="990576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1141560" y="609480"/>
            <a:ext cx="9905760" cy="8830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00" name="PlaceHolder 2"/>
          <p:cNvSpPr>
            <a:spLocks noGrp="1"/>
          </p:cNvSpPr>
          <p:nvPr>
            <p:ph type="body"/>
          </p:nvPr>
        </p:nvSpPr>
        <p:spPr>
          <a:xfrm>
            <a:off x="114156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01" name="PlaceHolder 3"/>
          <p:cNvSpPr>
            <a:spLocks noGrp="1"/>
          </p:cNvSpPr>
          <p:nvPr>
            <p:ph type="body"/>
          </p:nvPr>
        </p:nvSpPr>
        <p:spPr>
          <a:xfrm>
            <a:off x="621720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02" name="PlaceHolder 4"/>
          <p:cNvSpPr>
            <a:spLocks noGrp="1"/>
          </p:cNvSpPr>
          <p:nvPr>
            <p:ph type="body"/>
          </p:nvPr>
        </p:nvSpPr>
        <p:spPr>
          <a:xfrm>
            <a:off x="114156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04" name="PlaceHolder 2"/>
          <p:cNvSpPr>
            <a:spLocks noGrp="1"/>
          </p:cNvSpPr>
          <p:nvPr>
            <p:ph type="body"/>
          </p:nvPr>
        </p:nvSpPr>
        <p:spPr>
          <a:xfrm>
            <a:off x="114156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05" name="PlaceHolder 3"/>
          <p:cNvSpPr>
            <a:spLocks noGrp="1"/>
          </p:cNvSpPr>
          <p:nvPr>
            <p:ph type="body"/>
          </p:nvPr>
        </p:nvSpPr>
        <p:spPr>
          <a:xfrm>
            <a:off x="621720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06" name="PlaceHolder 4"/>
          <p:cNvSpPr>
            <a:spLocks noGrp="1"/>
          </p:cNvSpPr>
          <p:nvPr>
            <p:ph type="body"/>
          </p:nvPr>
        </p:nvSpPr>
        <p:spPr>
          <a:xfrm>
            <a:off x="621720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08" name="PlaceHolder 2"/>
          <p:cNvSpPr>
            <a:spLocks noGrp="1"/>
          </p:cNvSpPr>
          <p:nvPr>
            <p:ph type="body"/>
          </p:nvPr>
        </p:nvSpPr>
        <p:spPr>
          <a:xfrm>
            <a:off x="114156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09" name="PlaceHolder 3"/>
          <p:cNvSpPr>
            <a:spLocks noGrp="1"/>
          </p:cNvSpPr>
          <p:nvPr>
            <p:ph type="body"/>
          </p:nvPr>
        </p:nvSpPr>
        <p:spPr>
          <a:xfrm>
            <a:off x="621720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10" name="PlaceHolder 4"/>
          <p:cNvSpPr>
            <a:spLocks noGrp="1"/>
          </p:cNvSpPr>
          <p:nvPr>
            <p:ph type="body"/>
          </p:nvPr>
        </p:nvSpPr>
        <p:spPr>
          <a:xfrm>
            <a:off x="1141560" y="4298400"/>
            <a:ext cx="990576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2" name="PlaceHolder 2"/>
          <p:cNvSpPr>
            <a:spLocks noGrp="1"/>
          </p:cNvSpPr>
          <p:nvPr>
            <p:ph type="body"/>
          </p:nvPr>
        </p:nvSpPr>
        <p:spPr>
          <a:xfrm>
            <a:off x="1141560" y="2666880"/>
            <a:ext cx="990576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13" name="PlaceHolder 3"/>
          <p:cNvSpPr>
            <a:spLocks noGrp="1"/>
          </p:cNvSpPr>
          <p:nvPr>
            <p:ph type="body"/>
          </p:nvPr>
        </p:nvSpPr>
        <p:spPr>
          <a:xfrm>
            <a:off x="1141560" y="4298400"/>
            <a:ext cx="990576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5" name="PlaceHolder 2"/>
          <p:cNvSpPr>
            <a:spLocks noGrp="1"/>
          </p:cNvSpPr>
          <p:nvPr>
            <p:ph type="body"/>
          </p:nvPr>
        </p:nvSpPr>
        <p:spPr>
          <a:xfrm>
            <a:off x="114156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16" name="PlaceHolder 3"/>
          <p:cNvSpPr>
            <a:spLocks noGrp="1"/>
          </p:cNvSpPr>
          <p:nvPr>
            <p:ph type="body"/>
          </p:nvPr>
        </p:nvSpPr>
        <p:spPr>
          <a:xfrm>
            <a:off x="621720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17" name="PlaceHolder 4"/>
          <p:cNvSpPr>
            <a:spLocks noGrp="1"/>
          </p:cNvSpPr>
          <p:nvPr>
            <p:ph type="body"/>
          </p:nvPr>
        </p:nvSpPr>
        <p:spPr>
          <a:xfrm>
            <a:off x="114156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18" name="PlaceHolder 5"/>
          <p:cNvSpPr>
            <a:spLocks noGrp="1"/>
          </p:cNvSpPr>
          <p:nvPr>
            <p:ph type="body"/>
          </p:nvPr>
        </p:nvSpPr>
        <p:spPr>
          <a:xfrm>
            <a:off x="621720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20" name="PlaceHolder 2"/>
          <p:cNvSpPr>
            <a:spLocks noGrp="1"/>
          </p:cNvSpPr>
          <p:nvPr>
            <p:ph type="body"/>
          </p:nvPr>
        </p:nvSpPr>
        <p:spPr>
          <a:xfrm>
            <a:off x="1141560" y="266688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21" name="PlaceHolder 3"/>
          <p:cNvSpPr>
            <a:spLocks noGrp="1"/>
          </p:cNvSpPr>
          <p:nvPr>
            <p:ph type="body"/>
          </p:nvPr>
        </p:nvSpPr>
        <p:spPr>
          <a:xfrm>
            <a:off x="4490640" y="266688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22" name="PlaceHolder 4"/>
          <p:cNvSpPr>
            <a:spLocks noGrp="1"/>
          </p:cNvSpPr>
          <p:nvPr>
            <p:ph type="body"/>
          </p:nvPr>
        </p:nvSpPr>
        <p:spPr>
          <a:xfrm>
            <a:off x="7839720" y="266688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23" name="PlaceHolder 5"/>
          <p:cNvSpPr>
            <a:spLocks noGrp="1"/>
          </p:cNvSpPr>
          <p:nvPr>
            <p:ph type="body"/>
          </p:nvPr>
        </p:nvSpPr>
        <p:spPr>
          <a:xfrm>
            <a:off x="1141560" y="429840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24" name="PlaceHolder 6"/>
          <p:cNvSpPr>
            <a:spLocks noGrp="1"/>
          </p:cNvSpPr>
          <p:nvPr>
            <p:ph type="body"/>
          </p:nvPr>
        </p:nvSpPr>
        <p:spPr>
          <a:xfrm>
            <a:off x="4490640" y="429840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25" name="PlaceHolder 7"/>
          <p:cNvSpPr>
            <a:spLocks noGrp="1"/>
          </p:cNvSpPr>
          <p:nvPr>
            <p:ph type="body"/>
          </p:nvPr>
        </p:nvSpPr>
        <p:spPr>
          <a:xfrm>
            <a:off x="7839720" y="4298400"/>
            <a:ext cx="318924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1" name="PlaceHolder 2"/>
          <p:cNvSpPr>
            <a:spLocks noGrp="1"/>
          </p:cNvSpPr>
          <p:nvPr>
            <p:ph type="body"/>
          </p:nvPr>
        </p:nvSpPr>
        <p:spPr>
          <a:xfrm>
            <a:off x="114156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2" name="PlaceHolder 3"/>
          <p:cNvSpPr>
            <a:spLocks noGrp="1"/>
          </p:cNvSpPr>
          <p:nvPr>
            <p:ph type="body"/>
          </p:nvPr>
        </p:nvSpPr>
        <p:spPr>
          <a:xfrm>
            <a:off x="621720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141560" y="609480"/>
            <a:ext cx="9905760" cy="88308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16" name="PlaceHolder 2"/>
          <p:cNvSpPr>
            <a:spLocks noGrp="1"/>
          </p:cNvSpPr>
          <p:nvPr>
            <p:ph type="body"/>
          </p:nvPr>
        </p:nvSpPr>
        <p:spPr>
          <a:xfrm>
            <a:off x="114156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7" name="PlaceHolder 3"/>
          <p:cNvSpPr>
            <a:spLocks noGrp="1"/>
          </p:cNvSpPr>
          <p:nvPr>
            <p:ph type="body"/>
          </p:nvPr>
        </p:nvSpPr>
        <p:spPr>
          <a:xfrm>
            <a:off x="621720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18" name="PlaceHolder 4"/>
          <p:cNvSpPr>
            <a:spLocks noGrp="1"/>
          </p:cNvSpPr>
          <p:nvPr>
            <p:ph type="body"/>
          </p:nvPr>
        </p:nvSpPr>
        <p:spPr>
          <a:xfrm>
            <a:off x="114156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0" name="PlaceHolder 2"/>
          <p:cNvSpPr>
            <a:spLocks noGrp="1"/>
          </p:cNvSpPr>
          <p:nvPr>
            <p:ph type="body"/>
          </p:nvPr>
        </p:nvSpPr>
        <p:spPr>
          <a:xfrm>
            <a:off x="1141560" y="2666880"/>
            <a:ext cx="4833720" cy="312372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21" name="PlaceHolder 3"/>
          <p:cNvSpPr>
            <a:spLocks noGrp="1"/>
          </p:cNvSpPr>
          <p:nvPr>
            <p:ph type="body"/>
          </p:nvPr>
        </p:nvSpPr>
        <p:spPr>
          <a:xfrm>
            <a:off x="621720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22" name="PlaceHolder 4"/>
          <p:cNvSpPr>
            <a:spLocks noGrp="1"/>
          </p:cNvSpPr>
          <p:nvPr>
            <p:ph type="body"/>
          </p:nvPr>
        </p:nvSpPr>
        <p:spPr>
          <a:xfrm>
            <a:off x="6217200" y="429840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141560" y="609480"/>
            <a:ext cx="9905760" cy="1904760"/>
          </a:xfrm>
          <a:prstGeom prst="rect">
            <a:avLst/>
          </a:prstGeom>
        </p:spPr>
        <p:txBody>
          <a:bodyPr lIns="0" rIns="0" tIns="0" bIns="0" anchor="ctr">
            <a:noAutofit/>
          </a:bodyPr>
          <a:p>
            <a:endParaRPr b="0" lang="en-US" sz="1800" spc="-1" strike="noStrike">
              <a:solidFill>
                <a:srgbClr val="ffffff"/>
              </a:solidFill>
              <a:latin typeface="Century Gothic"/>
            </a:endParaRPr>
          </a:p>
        </p:txBody>
      </p:sp>
      <p:sp>
        <p:nvSpPr>
          <p:cNvPr id="24" name="PlaceHolder 2"/>
          <p:cNvSpPr>
            <a:spLocks noGrp="1"/>
          </p:cNvSpPr>
          <p:nvPr>
            <p:ph type="body"/>
          </p:nvPr>
        </p:nvSpPr>
        <p:spPr>
          <a:xfrm>
            <a:off x="114156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25" name="PlaceHolder 3"/>
          <p:cNvSpPr>
            <a:spLocks noGrp="1"/>
          </p:cNvSpPr>
          <p:nvPr>
            <p:ph type="body"/>
          </p:nvPr>
        </p:nvSpPr>
        <p:spPr>
          <a:xfrm>
            <a:off x="6217200" y="2666880"/>
            <a:ext cx="483372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
        <p:nvSpPr>
          <p:cNvPr id="26" name="PlaceHolder 4"/>
          <p:cNvSpPr>
            <a:spLocks noGrp="1"/>
          </p:cNvSpPr>
          <p:nvPr>
            <p:ph type="body"/>
          </p:nvPr>
        </p:nvSpPr>
        <p:spPr>
          <a:xfrm>
            <a:off x="1141560" y="4298400"/>
            <a:ext cx="9905760" cy="1489680"/>
          </a:xfrm>
          <a:prstGeom prst="rect">
            <a:avLst/>
          </a:prstGeom>
        </p:spPr>
        <p:txBody>
          <a:bodyPr lIns="0" rIns="0" tIns="0" bIns="0">
            <a:normAutofit/>
          </a:bodyPr>
          <a:p>
            <a:endParaRPr b="0" lang="en-US" sz="2000" spc="-1" strike="noStrike" cap="small">
              <a:solidFill>
                <a:srgbClr val="ffffff"/>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CustomShape 1"/>
          <p:cNvSpPr/>
          <p:nvPr/>
        </p:nvSpPr>
        <p:spPr>
          <a:xfrm>
            <a:off x="0" y="6649920"/>
            <a:ext cx="2123640" cy="153000"/>
          </a:xfrm>
          <a:prstGeom prst="rect">
            <a:avLst/>
          </a:prstGeom>
          <a:noFill/>
          <a:ln>
            <a:noFill/>
          </a:ln>
        </p:spPr>
        <p:style>
          <a:lnRef idx="0"/>
          <a:fillRef idx="0"/>
          <a:effectRef idx="0"/>
          <a:fontRef idx="minor"/>
        </p:style>
        <p:txBody>
          <a:bodyPr lIns="0" rIns="0" tIns="0" bIns="0" anchor="ctr" anchorCtr="1">
            <a:spAutoFit/>
          </a:bodyPr>
          <a:p>
            <a:pPr>
              <a:lnSpc>
                <a:spcPct val="100000"/>
              </a:lnSpc>
            </a:pPr>
            <a:r>
              <a:rPr b="0" lang="en-US" sz="1000" spc="-1" strike="noStrike">
                <a:solidFill>
                  <a:srgbClr val="000000"/>
                </a:solidFill>
                <a:latin typeface="Calibri"/>
              </a:rPr>
              <a:t>Classified as Microsoft Confidential</a:t>
            </a:r>
            <a:endParaRPr b="0" lang="en-US" sz="1000" spc="-1" strike="noStrike">
              <a:latin typeface="Arial"/>
            </a:endParaRPr>
          </a:p>
        </p:txBody>
      </p:sp>
      <p:sp>
        <p:nvSpPr>
          <p:cNvPr id="1" name="PlaceHolder 2"/>
          <p:cNvSpPr>
            <a:spLocks noGrp="1"/>
          </p:cNvSpPr>
          <p:nvPr>
            <p:ph type="title"/>
          </p:nvPr>
        </p:nvSpPr>
        <p:spPr>
          <a:xfrm>
            <a:off x="1751040" y="609480"/>
            <a:ext cx="8676000" cy="3200040"/>
          </a:xfrm>
          <a:prstGeom prst="rect">
            <a:avLst/>
          </a:prstGeom>
        </p:spPr>
        <p:txBody>
          <a:bodyPr anchor="b">
            <a:normAutofit/>
          </a:bodyPr>
          <a:p>
            <a:pPr algn="ctr">
              <a:lnSpc>
                <a:spcPct val="100000"/>
              </a:lnSpc>
            </a:pPr>
            <a:r>
              <a:rPr b="0" lang="en-US" sz="4800" spc="-1" strike="noStrike" cap="all">
                <a:solidFill>
                  <a:srgbClr val="ffffff"/>
                </a:solidFill>
                <a:latin typeface="Century Gothic"/>
              </a:rPr>
              <a:t>Click to </a:t>
            </a:r>
            <a:r>
              <a:rPr b="0" lang="en-US" sz="4800" spc="-1" strike="noStrike" cap="all">
                <a:solidFill>
                  <a:srgbClr val="ffffff"/>
                </a:solidFill>
                <a:latin typeface="Century Gothic"/>
              </a:rPr>
              <a:t>edit </a:t>
            </a:r>
            <a:r>
              <a:rPr b="0" lang="en-US" sz="4800" spc="-1" strike="noStrike" cap="all">
                <a:solidFill>
                  <a:srgbClr val="ffffff"/>
                </a:solidFill>
                <a:latin typeface="Century Gothic"/>
              </a:rPr>
              <a:t>Master </a:t>
            </a:r>
            <a:r>
              <a:rPr b="0" lang="en-US" sz="4800" spc="-1" strike="noStrike" cap="all">
                <a:solidFill>
                  <a:srgbClr val="ffffff"/>
                </a:solidFill>
                <a:latin typeface="Century Gothic"/>
              </a:rPr>
              <a:t>title </a:t>
            </a:r>
            <a:r>
              <a:rPr b="0" lang="en-US" sz="4800" spc="-1" strike="noStrike" cap="all">
                <a:solidFill>
                  <a:srgbClr val="ffffff"/>
                </a:solidFill>
                <a:latin typeface="Century Gothic"/>
              </a:rPr>
              <a:t>style</a:t>
            </a:r>
            <a:endParaRPr b="0" lang="en-US" sz="4800" spc="-1" strike="noStrike">
              <a:solidFill>
                <a:srgbClr val="ffffff"/>
              </a:solidFill>
              <a:latin typeface="Century Gothic"/>
            </a:endParaRPr>
          </a:p>
        </p:txBody>
      </p:sp>
      <p:sp>
        <p:nvSpPr>
          <p:cNvPr id="2" name="PlaceHolder 3"/>
          <p:cNvSpPr>
            <a:spLocks noGrp="1"/>
          </p:cNvSpPr>
          <p:nvPr>
            <p:ph type="dt"/>
          </p:nvPr>
        </p:nvSpPr>
        <p:spPr>
          <a:xfrm>
            <a:off x="8837640" y="5883120"/>
            <a:ext cx="1599840" cy="364680"/>
          </a:xfrm>
          <a:prstGeom prst="rect">
            <a:avLst/>
          </a:prstGeom>
        </p:spPr>
        <p:txBody>
          <a:bodyPr anchor="ctr">
            <a:noAutofit/>
          </a:bodyPr>
          <a:p>
            <a:pPr algn="r">
              <a:lnSpc>
                <a:spcPct val="100000"/>
              </a:lnSpc>
            </a:pPr>
            <a:fld id="{5B259859-7D8A-4EC1-A9E2-465E1C750D4F}" type="datetime">
              <a:rPr b="1" lang="en-US" sz="900" spc="-1" strike="noStrike">
                <a:solidFill>
                  <a:srgbClr val="bfbfbf"/>
                </a:solidFill>
                <a:latin typeface="Century Gothic"/>
              </a:rPr>
              <a:t>3/25/20</a:t>
            </a:fld>
            <a:endParaRPr b="0" lang="en-US" sz="900" spc="-1" strike="noStrike">
              <a:latin typeface="Times New Roman"/>
            </a:endParaRPr>
          </a:p>
        </p:txBody>
      </p:sp>
      <p:sp>
        <p:nvSpPr>
          <p:cNvPr id="3" name="PlaceHolder 4"/>
          <p:cNvSpPr>
            <a:spLocks noGrp="1"/>
          </p:cNvSpPr>
          <p:nvPr>
            <p:ph type="ftr"/>
          </p:nvPr>
        </p:nvSpPr>
        <p:spPr>
          <a:xfrm>
            <a:off x="1141560" y="5883120"/>
            <a:ext cx="7543440" cy="364680"/>
          </a:xfrm>
          <a:prstGeom prst="rect">
            <a:avLst/>
          </a:prstGeom>
        </p:spPr>
        <p:txBody>
          <a:bodyPr anchor="ctr">
            <a:noAutofit/>
          </a:bodyPr>
          <a:p>
            <a:endParaRPr b="0" lang="en-US" sz="2400" spc="-1" strike="noStrike">
              <a:latin typeface="Times New Roman"/>
            </a:endParaRPr>
          </a:p>
        </p:txBody>
      </p:sp>
      <p:sp>
        <p:nvSpPr>
          <p:cNvPr id="4" name="PlaceHolder 5"/>
          <p:cNvSpPr>
            <a:spLocks noGrp="1"/>
          </p:cNvSpPr>
          <p:nvPr>
            <p:ph type="sldNum"/>
          </p:nvPr>
        </p:nvSpPr>
        <p:spPr>
          <a:xfrm>
            <a:off x="10514160" y="5883120"/>
            <a:ext cx="550800" cy="364680"/>
          </a:xfrm>
          <a:prstGeom prst="rect">
            <a:avLst/>
          </a:prstGeom>
        </p:spPr>
        <p:txBody>
          <a:bodyPr anchor="ctr">
            <a:noAutofit/>
          </a:bodyPr>
          <a:p>
            <a:pPr algn="r">
              <a:lnSpc>
                <a:spcPct val="100000"/>
              </a:lnSpc>
            </a:pPr>
            <a:fld id="{783F68BB-2894-4560-9369-3303C6C8D2F2}" type="slidenum">
              <a:rPr b="1" lang="en-US" sz="900" spc="-1" strike="noStrike">
                <a:solidFill>
                  <a:srgbClr val="bfbfbf"/>
                </a:solidFill>
                <a:latin typeface="Century Gothic"/>
              </a:rPr>
              <a:t>&lt;number&gt;</a:t>
            </a:fld>
            <a:endParaRPr b="0" lang="en-US" sz="900" spc="-1" strike="noStrike">
              <a:latin typeface="Times New Roman"/>
            </a:endParaRPr>
          </a:p>
        </p:txBody>
      </p:sp>
      <p:sp>
        <p:nvSpPr>
          <p:cNvPr id="5"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Click to edit the outline text format</a:t>
            </a:r>
            <a:endParaRPr b="0" lang="en-US" sz="2000" spc="-1" strike="noStrike" cap="small">
              <a:solidFill>
                <a:srgbClr val="ffffff"/>
              </a:solidFill>
              <a:latin typeface="Century Gothic"/>
            </a:endParaRPr>
          </a:p>
          <a:p>
            <a:pPr lvl="1" marL="864000" indent="-324000">
              <a:spcBef>
                <a:spcPts val="1134"/>
              </a:spcBef>
              <a:buClr>
                <a:srgbClr val="ffffff"/>
              </a:buClr>
              <a:buSzPct val="75000"/>
              <a:buFont typeface="Symbol" charset="2"/>
              <a:buChar char=""/>
            </a:pPr>
            <a:r>
              <a:rPr b="0" lang="en-US" sz="1600" spc="-1" strike="noStrike" cap="small">
                <a:solidFill>
                  <a:srgbClr val="ffffff"/>
                </a:solidFill>
                <a:latin typeface="Century Gothic"/>
              </a:rPr>
              <a:t>Second Outline Level</a:t>
            </a:r>
            <a:endParaRPr b="0" lang="en-US" sz="1600" spc="-1" strike="noStrike" cap="small">
              <a:solidFill>
                <a:srgbClr val="ffffff"/>
              </a:solidFill>
              <a:latin typeface="Century Gothic"/>
            </a:endParaRPr>
          </a:p>
          <a:p>
            <a:pPr lvl="2" marL="1296000" indent="-288000">
              <a:spcBef>
                <a:spcPts val="850"/>
              </a:spcBef>
              <a:buClr>
                <a:srgbClr val="ffffff"/>
              </a:buClr>
              <a:buSzPct val="45000"/>
              <a:buFont typeface="Wingdings" charset="2"/>
              <a:buChar char=""/>
            </a:pPr>
            <a:r>
              <a:rPr b="0" lang="en-US" sz="1400" spc="-1" strike="noStrike" cap="small">
                <a:solidFill>
                  <a:srgbClr val="ffffff"/>
                </a:solidFill>
                <a:latin typeface="Century Gothic"/>
              </a:rPr>
              <a:t>Third Outline Level</a:t>
            </a:r>
            <a:endParaRPr b="0" lang="en-US" sz="1400" spc="-1" strike="noStrike" cap="small">
              <a:solidFill>
                <a:srgbClr val="ffffff"/>
              </a:solidFill>
              <a:latin typeface="Century Gothic"/>
            </a:endParaRPr>
          </a:p>
          <a:p>
            <a:pPr lvl="3" marL="1728000" indent="-216000">
              <a:spcBef>
                <a:spcPts val="567"/>
              </a:spcBef>
              <a:buClr>
                <a:srgbClr val="ffffff"/>
              </a:buClr>
              <a:buSzPct val="75000"/>
              <a:buFont typeface="Symbol" charset="2"/>
              <a:buChar char=""/>
            </a:pPr>
            <a:r>
              <a:rPr b="0" lang="en-US" sz="1400" spc="-1" strike="noStrike" cap="small">
                <a:solidFill>
                  <a:srgbClr val="ffffff"/>
                </a:solidFill>
                <a:latin typeface="Century Gothic"/>
              </a:rPr>
              <a:t>Fourth Outline Level</a:t>
            </a:r>
            <a:endParaRPr b="0" lang="en-US" sz="1400" spc="-1" strike="noStrike" cap="small">
              <a:solidFill>
                <a:srgbClr val="ffffff"/>
              </a:solidFill>
              <a:latin typeface="Century Gothic"/>
            </a:endParaRPr>
          </a:p>
          <a:p>
            <a:pPr lvl="4" marL="2160000" indent="-216000">
              <a:spcBef>
                <a:spcPts val="283"/>
              </a:spcBef>
              <a:buClr>
                <a:srgbClr val="ffffff"/>
              </a:buClr>
              <a:buSzPct val="45000"/>
              <a:buFont typeface="Wingdings" charset="2"/>
              <a:buChar char=""/>
            </a:pPr>
            <a:r>
              <a:rPr b="0" lang="en-US" sz="2000" spc="-1" strike="noStrike" cap="small">
                <a:solidFill>
                  <a:srgbClr val="ffffff"/>
                </a:solidFill>
                <a:latin typeface="Century Gothic"/>
              </a:rPr>
              <a:t>Fifth Outline Level</a:t>
            </a:r>
            <a:endParaRPr b="0" lang="en-US" sz="2000" spc="-1" strike="noStrike" cap="small">
              <a:solidFill>
                <a:srgbClr val="ffffff"/>
              </a:solidFill>
              <a:latin typeface="Century Gothic"/>
            </a:endParaRPr>
          </a:p>
          <a:p>
            <a:pPr lvl="5" marL="2592000" indent="-216000">
              <a:spcBef>
                <a:spcPts val="283"/>
              </a:spcBef>
              <a:buClr>
                <a:srgbClr val="ffffff"/>
              </a:buClr>
              <a:buSzPct val="45000"/>
              <a:buFont typeface="Wingdings" charset="2"/>
              <a:buChar char=""/>
            </a:pPr>
            <a:r>
              <a:rPr b="0" lang="en-US" sz="2000" spc="-1" strike="noStrike" cap="small">
                <a:solidFill>
                  <a:srgbClr val="ffffff"/>
                </a:solidFill>
                <a:latin typeface="Century Gothic"/>
              </a:rPr>
              <a:t>Sixth Outline Level</a:t>
            </a:r>
            <a:endParaRPr b="0" lang="en-US" sz="2000" spc="-1" strike="noStrike" cap="small">
              <a:solidFill>
                <a:srgbClr val="ffffff"/>
              </a:solidFill>
              <a:latin typeface="Century Gothic"/>
            </a:endParaRPr>
          </a:p>
          <a:p>
            <a:pPr lvl="6" marL="3024000" indent="-216000">
              <a:spcBef>
                <a:spcPts val="283"/>
              </a:spcBef>
              <a:buClr>
                <a:srgbClr val="ffffff"/>
              </a:buClr>
              <a:buSzPct val="45000"/>
              <a:buFont typeface="Wingdings" charset="2"/>
              <a:buChar char=""/>
            </a:pPr>
            <a:r>
              <a:rPr b="0" lang="en-US" sz="2000" spc="-1" strike="noStrike" cap="small">
                <a:solidFill>
                  <a:srgbClr val="ffffff"/>
                </a:solidFill>
                <a:latin typeface="Century Gothic"/>
              </a:rPr>
              <a:t>Seventh Outline Level</a:t>
            </a:r>
            <a:endParaRPr b="0" lang="en-US" sz="2000" spc="-1" strike="noStrike" cap="small">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2" name="CustomShape 1"/>
          <p:cNvSpPr/>
          <p:nvPr/>
        </p:nvSpPr>
        <p:spPr>
          <a:xfrm>
            <a:off x="0" y="6649920"/>
            <a:ext cx="2123640" cy="153000"/>
          </a:xfrm>
          <a:prstGeom prst="rect">
            <a:avLst/>
          </a:prstGeom>
          <a:noFill/>
          <a:ln>
            <a:noFill/>
          </a:ln>
        </p:spPr>
        <p:style>
          <a:lnRef idx="0"/>
          <a:fillRef idx="0"/>
          <a:effectRef idx="0"/>
          <a:fontRef idx="minor"/>
        </p:style>
        <p:txBody>
          <a:bodyPr lIns="0" rIns="0" tIns="0" bIns="0" anchor="ctr" anchorCtr="1">
            <a:spAutoFit/>
          </a:bodyPr>
          <a:p>
            <a:pPr>
              <a:lnSpc>
                <a:spcPct val="100000"/>
              </a:lnSpc>
            </a:pPr>
            <a:r>
              <a:rPr b="0" lang="en-US" sz="1000" spc="-1" strike="noStrike">
                <a:solidFill>
                  <a:srgbClr val="000000"/>
                </a:solidFill>
                <a:latin typeface="Calibri"/>
              </a:rPr>
              <a:t>Classified as Microsoft Confidential</a:t>
            </a:r>
            <a:endParaRPr b="0" lang="en-US" sz="1000" spc="-1" strike="noStrike">
              <a:latin typeface="Arial"/>
            </a:endParaRPr>
          </a:p>
        </p:txBody>
      </p:sp>
      <p:sp>
        <p:nvSpPr>
          <p:cNvPr id="43" name="PlaceHolder 2"/>
          <p:cNvSpPr>
            <a:spLocks noGrp="1"/>
          </p:cNvSpPr>
          <p:nvPr>
            <p:ph type="title"/>
          </p:nvPr>
        </p:nvSpPr>
        <p:spPr>
          <a:xfrm>
            <a:off x="1141560" y="609480"/>
            <a:ext cx="9905760" cy="1904760"/>
          </a:xfrm>
          <a:prstGeom prst="rect">
            <a:avLst/>
          </a:prstGeom>
        </p:spPr>
        <p:txBody>
          <a:bodyPr anchor="ctr">
            <a:noAutofit/>
          </a:bodyPr>
          <a:p>
            <a:pPr>
              <a:lnSpc>
                <a:spcPct val="100000"/>
              </a:lnSpc>
            </a:pPr>
            <a:r>
              <a:rPr b="0" lang="en-US" sz="3200" spc="-1" strike="noStrike" cap="all">
                <a:solidFill>
                  <a:srgbClr val="ffffff"/>
                </a:solidFill>
                <a:latin typeface="Century Gothic"/>
              </a:rPr>
              <a:t>Click to edit Master title style</a:t>
            </a:r>
            <a:endParaRPr b="0" lang="en-US" sz="3200" spc="-1" strike="noStrike">
              <a:solidFill>
                <a:srgbClr val="ffffff"/>
              </a:solidFill>
              <a:latin typeface="Century Gothic"/>
            </a:endParaRPr>
          </a:p>
        </p:txBody>
      </p:sp>
      <p:sp>
        <p:nvSpPr>
          <p:cNvPr id="44" name="PlaceHolder 3"/>
          <p:cNvSpPr>
            <a:spLocks noGrp="1"/>
          </p:cNvSpPr>
          <p:nvPr>
            <p:ph type="body"/>
          </p:nvPr>
        </p:nvSpPr>
        <p:spPr>
          <a:xfrm>
            <a:off x="1141560" y="2666880"/>
            <a:ext cx="9905760" cy="3123720"/>
          </a:xfrm>
          <a:prstGeom prst="rect">
            <a:avLst/>
          </a:prstGeom>
        </p:spPr>
        <p:txBody>
          <a:bodyPr anchor="ctr">
            <a:noAutofit/>
          </a:bodyPr>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Click to edit Master text styles</a:t>
            </a:r>
            <a:endParaRPr b="0" lang="en-US" sz="2000" spc="-1" strike="noStrike" cap="small">
              <a:solidFill>
                <a:srgbClr val="ffffff"/>
              </a:solidFill>
              <a:latin typeface="Century Gothic"/>
            </a:endParaRPr>
          </a:p>
          <a:p>
            <a:pPr lvl="1" marL="743040" indent="-285480">
              <a:lnSpc>
                <a:spcPct val="100000"/>
              </a:lnSpc>
              <a:spcBef>
                <a:spcPts val="360"/>
              </a:spcBef>
              <a:spcAft>
                <a:spcPts val="601"/>
              </a:spcAft>
              <a:buClr>
                <a:srgbClr val="ffffff"/>
              </a:buClr>
              <a:buFont typeface="Arial"/>
              <a:buChar char="•"/>
            </a:pPr>
            <a:r>
              <a:rPr b="0" lang="en-US" sz="1800" spc="-1" strike="noStrike" cap="small">
                <a:solidFill>
                  <a:srgbClr val="ffffff"/>
                </a:solidFill>
                <a:latin typeface="Century Gothic"/>
              </a:rPr>
              <a:t>Second level</a:t>
            </a:r>
            <a:endParaRPr b="0" lang="en-US" sz="1800" spc="-1" strike="noStrike" cap="small">
              <a:solidFill>
                <a:srgbClr val="ffffff"/>
              </a:solidFill>
              <a:latin typeface="Century Gothic"/>
            </a:endParaRPr>
          </a:p>
          <a:p>
            <a:pPr lvl="2" marL="1200240" indent="-285480">
              <a:lnSpc>
                <a:spcPct val="100000"/>
              </a:lnSpc>
              <a:spcBef>
                <a:spcPts val="320"/>
              </a:spcBef>
              <a:spcAft>
                <a:spcPts val="601"/>
              </a:spcAft>
              <a:buClr>
                <a:srgbClr val="ffffff"/>
              </a:buClr>
              <a:buFont typeface="Arial"/>
              <a:buChar char="•"/>
            </a:pPr>
            <a:r>
              <a:rPr b="0" lang="en-US" sz="1600" spc="-1" strike="noStrike" cap="small">
                <a:solidFill>
                  <a:srgbClr val="ffffff"/>
                </a:solidFill>
                <a:latin typeface="Century Gothic"/>
              </a:rPr>
              <a:t>Third level</a:t>
            </a:r>
            <a:endParaRPr b="0" lang="en-US" sz="1600" spc="-1" strike="noStrike" cap="small">
              <a:solidFill>
                <a:srgbClr val="ffffff"/>
              </a:solidFill>
              <a:latin typeface="Century Gothic"/>
            </a:endParaRPr>
          </a:p>
          <a:p>
            <a:pPr lvl="3" marL="1542960" indent="-171000">
              <a:lnSpc>
                <a:spcPct val="100000"/>
              </a:lnSpc>
              <a:spcBef>
                <a:spcPts val="281"/>
              </a:spcBef>
              <a:spcAft>
                <a:spcPts val="601"/>
              </a:spcAft>
              <a:buClr>
                <a:srgbClr val="ffffff"/>
              </a:buClr>
              <a:buFont typeface="Arial"/>
              <a:buChar char="•"/>
            </a:pPr>
            <a:r>
              <a:rPr b="0" lang="en-US" sz="1400" spc="-1" strike="noStrike" cap="small">
                <a:solidFill>
                  <a:srgbClr val="ffffff"/>
                </a:solidFill>
                <a:latin typeface="Century Gothic"/>
              </a:rPr>
              <a:t>Fourth level</a:t>
            </a:r>
            <a:endParaRPr b="0" lang="en-US" sz="1400" spc="-1" strike="noStrike" cap="small">
              <a:solidFill>
                <a:srgbClr val="ffffff"/>
              </a:solidFill>
              <a:latin typeface="Century Gothic"/>
            </a:endParaRPr>
          </a:p>
          <a:p>
            <a:pPr lvl="4" marL="2000160" indent="-171000">
              <a:lnSpc>
                <a:spcPct val="100000"/>
              </a:lnSpc>
              <a:spcBef>
                <a:spcPts val="281"/>
              </a:spcBef>
              <a:spcAft>
                <a:spcPts val="601"/>
              </a:spcAft>
              <a:buClr>
                <a:srgbClr val="ffffff"/>
              </a:buClr>
              <a:buFont typeface="Arial"/>
              <a:buChar char="•"/>
            </a:pPr>
            <a:r>
              <a:rPr b="0" lang="en-US" sz="1400" spc="-1" strike="noStrike" cap="small">
                <a:solidFill>
                  <a:srgbClr val="ffffff"/>
                </a:solidFill>
                <a:latin typeface="Century Gothic"/>
              </a:rPr>
              <a:t>Fifth level</a:t>
            </a:r>
            <a:endParaRPr b="0" lang="en-US" sz="1400" spc="-1" strike="noStrike" cap="small">
              <a:solidFill>
                <a:srgbClr val="ffffff"/>
              </a:solidFill>
              <a:latin typeface="Century Gothic"/>
            </a:endParaRPr>
          </a:p>
        </p:txBody>
      </p:sp>
      <p:sp>
        <p:nvSpPr>
          <p:cNvPr id="45" name="PlaceHolder 4"/>
          <p:cNvSpPr>
            <a:spLocks noGrp="1"/>
          </p:cNvSpPr>
          <p:nvPr>
            <p:ph type="dt"/>
          </p:nvPr>
        </p:nvSpPr>
        <p:spPr>
          <a:xfrm>
            <a:off x="8837640" y="5883120"/>
            <a:ext cx="1599840" cy="364680"/>
          </a:xfrm>
          <a:prstGeom prst="rect">
            <a:avLst/>
          </a:prstGeom>
        </p:spPr>
        <p:txBody>
          <a:bodyPr anchor="ctr">
            <a:noAutofit/>
          </a:bodyPr>
          <a:p>
            <a:pPr algn="r">
              <a:lnSpc>
                <a:spcPct val="100000"/>
              </a:lnSpc>
            </a:pPr>
            <a:fld id="{D8708380-BC28-4FA7-B6EF-2DF692A942AA}" type="datetime">
              <a:rPr b="1" lang="en-US" sz="900" spc="-1" strike="noStrike">
                <a:solidFill>
                  <a:srgbClr val="bfbfbf"/>
                </a:solidFill>
                <a:latin typeface="Century Gothic"/>
              </a:rPr>
              <a:t>3/25/20</a:t>
            </a:fld>
            <a:endParaRPr b="0" lang="en-US" sz="900" spc="-1" strike="noStrike">
              <a:latin typeface="Times New Roman"/>
            </a:endParaRPr>
          </a:p>
        </p:txBody>
      </p:sp>
      <p:sp>
        <p:nvSpPr>
          <p:cNvPr id="46" name="PlaceHolder 5"/>
          <p:cNvSpPr>
            <a:spLocks noGrp="1"/>
          </p:cNvSpPr>
          <p:nvPr>
            <p:ph type="ftr"/>
          </p:nvPr>
        </p:nvSpPr>
        <p:spPr>
          <a:xfrm>
            <a:off x="1141560" y="5883120"/>
            <a:ext cx="7543440" cy="364680"/>
          </a:xfrm>
          <a:prstGeom prst="rect">
            <a:avLst/>
          </a:prstGeom>
        </p:spPr>
        <p:txBody>
          <a:bodyPr anchor="ctr">
            <a:noAutofit/>
          </a:bodyPr>
          <a:p>
            <a:endParaRPr b="0" lang="en-US" sz="2400" spc="-1" strike="noStrike">
              <a:latin typeface="Times New Roman"/>
            </a:endParaRPr>
          </a:p>
        </p:txBody>
      </p:sp>
      <p:sp>
        <p:nvSpPr>
          <p:cNvPr id="47" name="PlaceHolder 6"/>
          <p:cNvSpPr>
            <a:spLocks noGrp="1"/>
          </p:cNvSpPr>
          <p:nvPr>
            <p:ph type="sldNum"/>
          </p:nvPr>
        </p:nvSpPr>
        <p:spPr>
          <a:xfrm>
            <a:off x="10514160" y="5883120"/>
            <a:ext cx="550800" cy="364680"/>
          </a:xfrm>
          <a:prstGeom prst="rect">
            <a:avLst/>
          </a:prstGeom>
        </p:spPr>
        <p:txBody>
          <a:bodyPr anchor="ctr">
            <a:noAutofit/>
          </a:bodyPr>
          <a:p>
            <a:pPr algn="r">
              <a:lnSpc>
                <a:spcPct val="100000"/>
              </a:lnSpc>
            </a:pPr>
            <a:fld id="{B10642FA-A6C7-4C41-8D44-18890090EF25}" type="slidenum">
              <a:rPr b="1" lang="en-US" sz="900" spc="-1" strike="noStrike">
                <a:solidFill>
                  <a:srgbClr val="bfbfbf"/>
                </a:solidFill>
                <a:latin typeface="Century Gothic"/>
              </a:rPr>
              <a:t>&lt;number&gt;</a:t>
            </a:fld>
            <a:endParaRPr b="0" lang="en-US" sz="9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4" name="CustomShape 1"/>
          <p:cNvSpPr/>
          <p:nvPr/>
        </p:nvSpPr>
        <p:spPr>
          <a:xfrm>
            <a:off x="0" y="6649920"/>
            <a:ext cx="2123640" cy="153000"/>
          </a:xfrm>
          <a:prstGeom prst="rect">
            <a:avLst/>
          </a:prstGeom>
          <a:noFill/>
          <a:ln>
            <a:noFill/>
          </a:ln>
        </p:spPr>
        <p:style>
          <a:lnRef idx="0"/>
          <a:fillRef idx="0"/>
          <a:effectRef idx="0"/>
          <a:fontRef idx="minor"/>
        </p:style>
        <p:txBody>
          <a:bodyPr lIns="0" rIns="0" tIns="0" bIns="0" anchor="ctr" anchorCtr="1">
            <a:spAutoFit/>
          </a:bodyPr>
          <a:p>
            <a:pPr>
              <a:lnSpc>
                <a:spcPct val="100000"/>
              </a:lnSpc>
            </a:pPr>
            <a:r>
              <a:rPr b="0" lang="en-US" sz="1000" spc="-1" strike="noStrike">
                <a:solidFill>
                  <a:srgbClr val="000000"/>
                </a:solidFill>
                <a:latin typeface="Calibri"/>
              </a:rPr>
              <a:t>Classified as Microsoft Confidential</a:t>
            </a:r>
            <a:endParaRPr b="0" lang="en-US" sz="1000" spc="-1" strike="noStrike">
              <a:latin typeface="Arial"/>
            </a:endParaRPr>
          </a:p>
        </p:txBody>
      </p:sp>
      <p:sp>
        <p:nvSpPr>
          <p:cNvPr id="85" name="PlaceHolder 2"/>
          <p:cNvSpPr>
            <a:spLocks noGrp="1"/>
          </p:cNvSpPr>
          <p:nvPr>
            <p:ph type="dt"/>
          </p:nvPr>
        </p:nvSpPr>
        <p:spPr>
          <a:xfrm>
            <a:off x="8837640" y="5883120"/>
            <a:ext cx="1599840" cy="364680"/>
          </a:xfrm>
          <a:prstGeom prst="rect">
            <a:avLst/>
          </a:prstGeom>
        </p:spPr>
        <p:txBody>
          <a:bodyPr anchor="ctr">
            <a:noAutofit/>
          </a:bodyPr>
          <a:p>
            <a:pPr algn="r">
              <a:lnSpc>
                <a:spcPct val="100000"/>
              </a:lnSpc>
            </a:pPr>
            <a:fld id="{53DD64D9-B439-4385-9D65-E6578A6D095F}" type="datetime">
              <a:rPr b="1" lang="en-US" sz="900" spc="-1" strike="noStrike">
                <a:solidFill>
                  <a:srgbClr val="bfbfbf"/>
                </a:solidFill>
                <a:latin typeface="Century Gothic"/>
              </a:rPr>
              <a:t>3/25/20</a:t>
            </a:fld>
            <a:endParaRPr b="0" lang="en-US" sz="900" spc="-1" strike="noStrike">
              <a:latin typeface="Times New Roman"/>
            </a:endParaRPr>
          </a:p>
        </p:txBody>
      </p:sp>
      <p:sp>
        <p:nvSpPr>
          <p:cNvPr id="86" name="PlaceHolder 3"/>
          <p:cNvSpPr>
            <a:spLocks noGrp="1"/>
          </p:cNvSpPr>
          <p:nvPr>
            <p:ph type="ftr"/>
          </p:nvPr>
        </p:nvSpPr>
        <p:spPr>
          <a:xfrm>
            <a:off x="1141560" y="5883120"/>
            <a:ext cx="7543440" cy="364680"/>
          </a:xfrm>
          <a:prstGeom prst="rect">
            <a:avLst/>
          </a:prstGeom>
        </p:spPr>
        <p:txBody>
          <a:bodyPr anchor="ctr">
            <a:noAutofit/>
          </a:bodyPr>
          <a:p>
            <a:endParaRPr b="0" lang="en-US" sz="2400" spc="-1" strike="noStrike">
              <a:latin typeface="Times New Roman"/>
            </a:endParaRPr>
          </a:p>
        </p:txBody>
      </p:sp>
      <p:sp>
        <p:nvSpPr>
          <p:cNvPr id="87" name="PlaceHolder 4"/>
          <p:cNvSpPr>
            <a:spLocks noGrp="1"/>
          </p:cNvSpPr>
          <p:nvPr>
            <p:ph type="sldNum"/>
          </p:nvPr>
        </p:nvSpPr>
        <p:spPr>
          <a:xfrm>
            <a:off x="10514160" y="5883120"/>
            <a:ext cx="550800" cy="364680"/>
          </a:xfrm>
          <a:prstGeom prst="rect">
            <a:avLst/>
          </a:prstGeom>
        </p:spPr>
        <p:txBody>
          <a:bodyPr anchor="ctr">
            <a:noAutofit/>
          </a:bodyPr>
          <a:p>
            <a:pPr algn="r">
              <a:lnSpc>
                <a:spcPct val="100000"/>
              </a:lnSpc>
            </a:pPr>
            <a:fld id="{994E6B82-3A50-4793-AD10-FB3BB5B049AB}" type="slidenum">
              <a:rPr b="1" lang="en-US" sz="900" spc="-1" strike="noStrike">
                <a:solidFill>
                  <a:srgbClr val="bfbfbf"/>
                </a:solidFill>
                <a:latin typeface="Century Gothic"/>
              </a:rPr>
              <a:t>&lt;number&gt;</a:t>
            </a:fld>
            <a:endParaRPr b="0" lang="en-US" sz="900" spc="-1" strike="noStrike">
              <a:latin typeface="Times New Roman"/>
            </a:endParaRPr>
          </a:p>
        </p:txBody>
      </p:sp>
      <p:sp>
        <p:nvSpPr>
          <p:cNvPr id="88"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ffffff"/>
                </a:solidFill>
                <a:latin typeface="Century Gothic"/>
              </a:rPr>
              <a:t>Click to edit the title text format</a:t>
            </a:r>
            <a:endParaRPr b="0" lang="en-US" sz="1800" spc="-1" strike="noStrike">
              <a:solidFill>
                <a:srgbClr val="ffffff"/>
              </a:solidFill>
              <a:latin typeface="Century Gothic"/>
            </a:endParaRPr>
          </a:p>
        </p:txBody>
      </p:sp>
      <p:sp>
        <p:nvSpPr>
          <p:cNvPr id="89" name="PlaceHolder 6"/>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2000" spc="-1" strike="noStrike" cap="small">
                <a:solidFill>
                  <a:srgbClr val="ffffff"/>
                </a:solidFill>
                <a:latin typeface="Century Gothic"/>
              </a:rPr>
              <a:t>Click to edit the outline text format</a:t>
            </a:r>
            <a:endParaRPr b="0" lang="en-US" sz="2000" spc="-1" strike="noStrike" cap="small">
              <a:solidFill>
                <a:srgbClr val="ffffff"/>
              </a:solidFill>
              <a:latin typeface="Century Gothic"/>
            </a:endParaRPr>
          </a:p>
          <a:p>
            <a:pPr lvl="1" marL="864000" indent="-324000">
              <a:spcBef>
                <a:spcPts val="1134"/>
              </a:spcBef>
              <a:buClr>
                <a:srgbClr val="ffffff"/>
              </a:buClr>
              <a:buSzPct val="75000"/>
              <a:buFont typeface="Symbol" charset="2"/>
              <a:buChar char=""/>
            </a:pPr>
            <a:r>
              <a:rPr b="0" lang="en-US" sz="1600" spc="-1" strike="noStrike" cap="small">
                <a:solidFill>
                  <a:srgbClr val="ffffff"/>
                </a:solidFill>
                <a:latin typeface="Century Gothic"/>
              </a:rPr>
              <a:t>Second Outline Level</a:t>
            </a:r>
            <a:endParaRPr b="0" lang="en-US" sz="1600" spc="-1" strike="noStrike" cap="small">
              <a:solidFill>
                <a:srgbClr val="ffffff"/>
              </a:solidFill>
              <a:latin typeface="Century Gothic"/>
            </a:endParaRPr>
          </a:p>
          <a:p>
            <a:pPr lvl="2" marL="1296000" indent="-288000">
              <a:spcBef>
                <a:spcPts val="850"/>
              </a:spcBef>
              <a:buClr>
                <a:srgbClr val="ffffff"/>
              </a:buClr>
              <a:buSzPct val="45000"/>
              <a:buFont typeface="Wingdings" charset="2"/>
              <a:buChar char=""/>
            </a:pPr>
            <a:r>
              <a:rPr b="0" lang="en-US" sz="1400" spc="-1" strike="noStrike" cap="small">
                <a:solidFill>
                  <a:srgbClr val="ffffff"/>
                </a:solidFill>
                <a:latin typeface="Century Gothic"/>
              </a:rPr>
              <a:t>Third Outline Level</a:t>
            </a:r>
            <a:endParaRPr b="0" lang="en-US" sz="1400" spc="-1" strike="noStrike" cap="small">
              <a:solidFill>
                <a:srgbClr val="ffffff"/>
              </a:solidFill>
              <a:latin typeface="Century Gothic"/>
            </a:endParaRPr>
          </a:p>
          <a:p>
            <a:pPr lvl="3" marL="1728000" indent="-216000">
              <a:spcBef>
                <a:spcPts val="567"/>
              </a:spcBef>
              <a:buClr>
                <a:srgbClr val="ffffff"/>
              </a:buClr>
              <a:buSzPct val="75000"/>
              <a:buFont typeface="Symbol" charset="2"/>
              <a:buChar char=""/>
            </a:pPr>
            <a:r>
              <a:rPr b="0" lang="en-US" sz="1400" spc="-1" strike="noStrike" cap="small">
                <a:solidFill>
                  <a:srgbClr val="ffffff"/>
                </a:solidFill>
                <a:latin typeface="Century Gothic"/>
              </a:rPr>
              <a:t>Fourth Outline Level</a:t>
            </a:r>
            <a:endParaRPr b="0" lang="en-US" sz="1400" spc="-1" strike="noStrike" cap="small">
              <a:solidFill>
                <a:srgbClr val="ffffff"/>
              </a:solidFill>
              <a:latin typeface="Century Gothic"/>
            </a:endParaRPr>
          </a:p>
          <a:p>
            <a:pPr lvl="4" marL="2160000" indent="-216000">
              <a:spcBef>
                <a:spcPts val="283"/>
              </a:spcBef>
              <a:buClr>
                <a:srgbClr val="ffffff"/>
              </a:buClr>
              <a:buSzPct val="45000"/>
              <a:buFont typeface="Wingdings" charset="2"/>
              <a:buChar char=""/>
            </a:pPr>
            <a:r>
              <a:rPr b="0" lang="en-US" sz="2000" spc="-1" strike="noStrike" cap="small">
                <a:solidFill>
                  <a:srgbClr val="ffffff"/>
                </a:solidFill>
                <a:latin typeface="Century Gothic"/>
              </a:rPr>
              <a:t>Fifth Outline Level</a:t>
            </a:r>
            <a:endParaRPr b="0" lang="en-US" sz="2000" spc="-1" strike="noStrike" cap="small">
              <a:solidFill>
                <a:srgbClr val="ffffff"/>
              </a:solidFill>
              <a:latin typeface="Century Gothic"/>
            </a:endParaRPr>
          </a:p>
          <a:p>
            <a:pPr lvl="5" marL="2592000" indent="-216000">
              <a:spcBef>
                <a:spcPts val="283"/>
              </a:spcBef>
              <a:buClr>
                <a:srgbClr val="ffffff"/>
              </a:buClr>
              <a:buSzPct val="45000"/>
              <a:buFont typeface="Wingdings" charset="2"/>
              <a:buChar char=""/>
            </a:pPr>
            <a:r>
              <a:rPr b="0" lang="en-US" sz="2000" spc="-1" strike="noStrike" cap="small">
                <a:solidFill>
                  <a:srgbClr val="ffffff"/>
                </a:solidFill>
                <a:latin typeface="Century Gothic"/>
              </a:rPr>
              <a:t>Sixth Outline Level</a:t>
            </a:r>
            <a:endParaRPr b="0" lang="en-US" sz="2000" spc="-1" strike="noStrike" cap="small">
              <a:solidFill>
                <a:srgbClr val="ffffff"/>
              </a:solidFill>
              <a:latin typeface="Century Gothic"/>
            </a:endParaRPr>
          </a:p>
          <a:p>
            <a:pPr lvl="6" marL="3024000" indent="-216000">
              <a:spcBef>
                <a:spcPts val="283"/>
              </a:spcBef>
              <a:buClr>
                <a:srgbClr val="ffffff"/>
              </a:buClr>
              <a:buSzPct val="45000"/>
              <a:buFont typeface="Wingdings" charset="2"/>
              <a:buChar char=""/>
            </a:pPr>
            <a:r>
              <a:rPr b="0" lang="en-US" sz="2000" spc="-1" strike="noStrike" cap="small">
                <a:solidFill>
                  <a:srgbClr val="ffffff"/>
                </a:solidFill>
                <a:latin typeface="Century Gothic"/>
              </a:rPr>
              <a:t>Seventh Outline Level</a:t>
            </a:r>
            <a:endParaRPr b="0" lang="en-US" sz="2000" spc="-1" strike="noStrike" cap="small">
              <a:solidFill>
                <a:srgbClr val="ffffff"/>
              </a:solidFill>
              <a:latin typeface="Century Gothic"/>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2.png"/><Relationship Id="rId20" Type="http://schemas.openxmlformats.org/officeDocument/2006/relationships/image" Target="../media/image33.png"/><Relationship Id="rId21" Type="http://schemas.openxmlformats.org/officeDocument/2006/relationships/image" Target="../media/image34.png"/><Relationship Id="rId22" Type="http://schemas.openxmlformats.org/officeDocument/2006/relationships/image" Target="../media/image35.png"/><Relationship Id="rId23" Type="http://schemas.openxmlformats.org/officeDocument/2006/relationships/image" Target="../media/image36.png"/><Relationship Id="rId24" Type="http://schemas.openxmlformats.org/officeDocument/2006/relationships/image" Target="../media/image37.png"/><Relationship Id="rId25" Type="http://schemas.openxmlformats.org/officeDocument/2006/relationships/slideLayout" Target="../slideLayouts/slideLayout13.xml"/><Relationship Id="rId2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slideLayout" Target="../slideLayouts/slideLayout13.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9" Type="http://schemas.openxmlformats.org/officeDocument/2006/relationships/slideLayout" Target="../slideLayouts/slideLayout13.xml"/><Relationship Id="rId20"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13.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slideLayout" Target="../slideLayouts/slideLayout13.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hyperlink" Target="https://securityaffairs.co/" TargetMode="External"/><Relationship Id="rId3" Type="http://schemas.openxmlformats.org/officeDocument/2006/relationships/slideLayout" Target="../slideLayouts/slideLayout13.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image" Target="../media/image74.png"/><Relationship Id="rId4" Type="http://schemas.openxmlformats.org/officeDocument/2006/relationships/slideLayout" Target="../slideLayouts/slideLayout13.xml"/><Relationship Id="rId5"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slideLayout" Target="../slideLayouts/slideLayout13.xml"/><Relationship Id="rId5"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jpeg"/><Relationship Id="rId3" Type="http://schemas.openxmlformats.org/officeDocument/2006/relationships/image" Target="../media/image9.pn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image" Target="../media/image79.png"/><Relationship Id="rId3" Type="http://schemas.openxmlformats.org/officeDocument/2006/relationships/image" Target="../media/image80.jpeg"/><Relationship Id="rId4" Type="http://schemas.openxmlformats.org/officeDocument/2006/relationships/slideLayout" Target="../slideLayouts/slideLayout13.xml"/><Relationship Id="rId5"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image" Target="../media/image83.png"/><Relationship Id="rId3" Type="http://schemas.openxmlformats.org/officeDocument/2006/relationships/slideLayout" Target="../slideLayouts/slideLayout13.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85.png"/><Relationship Id="rId3" Type="http://schemas.openxmlformats.org/officeDocument/2006/relationships/slideLayout" Target="../slideLayouts/slideLayout13.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image" Target="../media/image87.png"/><Relationship Id="rId3" Type="http://schemas.openxmlformats.org/officeDocument/2006/relationships/slideLayout" Target="../slideLayouts/slideLayout13.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slideLayout" Target="../slideLayouts/slideLayout13.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slideLayout" Target="../slideLayouts/slideLayout13.xml"/><Relationship Id="rId5"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13.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video" Target="../media/media95.mp4"/><Relationship Id="rId2" Type="http://schemas.microsoft.com/office/2007/relationships/media" Target="../media/media95.mp4"/><Relationship Id="rId3" Type="http://schemas.openxmlformats.org/officeDocument/2006/relationships/image" Target="../media/image96.png"/><Relationship Id="rId4"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video" Target="../media/media97.mp4"/><Relationship Id="rId2" Type="http://schemas.microsoft.com/office/2007/relationships/media" Target="../media/media97.mp4"/><Relationship Id="rId3" Type="http://schemas.openxmlformats.org/officeDocument/2006/relationships/image" Target="../media/image98.png"/><Relationship Id="rId4"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video" Target="../media/media99.mp4"/><Relationship Id="rId2" Type="http://schemas.microsoft.com/office/2007/relationships/media" Target="../media/media99.mp4"/><Relationship Id="rId3" Type="http://schemas.openxmlformats.org/officeDocument/2006/relationships/image" Target="../media/image100.png"/><Relationship Id="rId4"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3.xml"/><Relationship Id="rId4" Type="http://schemas.openxmlformats.org/officeDocument/2006/relationships/notesSlide" Target="../notesSlides/notesSlide4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jpeg"/><Relationship Id="rId3" Type="http://schemas.openxmlformats.org/officeDocument/2006/relationships/slideLayout" Target="../slideLayouts/slideLayout13.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32" name="TextShape 1"/>
          <p:cNvSpPr txBox="1"/>
          <p:nvPr/>
        </p:nvSpPr>
        <p:spPr>
          <a:xfrm>
            <a:off x="1954080" y="643320"/>
            <a:ext cx="8271000" cy="3127680"/>
          </a:xfrm>
          <a:prstGeom prst="rect">
            <a:avLst/>
          </a:prstGeom>
          <a:noFill/>
          <a:ln>
            <a:noFill/>
          </a:ln>
        </p:spPr>
        <p:txBody>
          <a:bodyPr anchor="b">
            <a:normAutofit fontScale="78000"/>
          </a:bodyPr>
          <a:p>
            <a:pPr algn="ctr">
              <a:lnSpc>
                <a:spcPct val="100000"/>
              </a:lnSpc>
            </a:pPr>
            <a:r>
              <a:rPr b="0" lang="en-US" sz="6000" spc="-1" strike="noStrike" cap="all">
                <a:solidFill>
                  <a:srgbClr val="ffffff"/>
                </a:solidFill>
                <a:latin typeface="Century Gothic"/>
              </a:rPr>
              <a:t>Hold my catnip, I’m Pouncing Over APT</a:t>
            </a:r>
            <a:r>
              <a:rPr b="0" lang="en-US" sz="4400" spc="-1" strike="noStrike" cap="all">
                <a:solidFill>
                  <a:srgbClr val="ffffff"/>
                </a:solidFill>
                <a:latin typeface="Century Gothic"/>
              </a:rPr>
              <a:t>s</a:t>
            </a:r>
            <a:r>
              <a:rPr b="0" lang="en-US" sz="6000" spc="-1" strike="noStrike" cap="all">
                <a:solidFill>
                  <a:srgbClr val="ffffff"/>
                </a:solidFill>
                <a:latin typeface="Century Gothic"/>
              </a:rPr>
              <a:t> for Purple Teaming</a:t>
            </a:r>
            <a:endParaRPr b="0" lang="en-US" sz="6000" spc="-1" strike="noStrike">
              <a:solidFill>
                <a:srgbClr val="ffffff"/>
              </a:solidFill>
              <a:latin typeface="Century Gothic"/>
            </a:endParaRPr>
          </a:p>
        </p:txBody>
      </p:sp>
      <p:sp>
        <p:nvSpPr>
          <p:cNvPr id="133" name="TextShape 2"/>
          <p:cNvSpPr txBox="1"/>
          <p:nvPr/>
        </p:nvSpPr>
        <p:spPr>
          <a:xfrm>
            <a:off x="1954080" y="3932280"/>
            <a:ext cx="8271000" cy="1515600"/>
          </a:xfrm>
          <a:prstGeom prst="rect">
            <a:avLst/>
          </a:prstGeom>
          <a:noFill/>
          <a:ln>
            <a:noFill/>
          </a:ln>
        </p:spPr>
        <p:txBody>
          <a:bodyPr>
            <a:normAutofit/>
          </a:bodyPr>
          <a:p>
            <a:pPr algn="ctr">
              <a:lnSpc>
                <a:spcPct val="100000"/>
              </a:lnSpc>
              <a:spcBef>
                <a:spcPts val="420"/>
              </a:spcBef>
              <a:spcAft>
                <a:spcPts val="601"/>
              </a:spcAft>
            </a:pPr>
            <a:r>
              <a:rPr b="0" lang="en-US" sz="2100" spc="-1" strike="noStrike" cap="small">
                <a:solidFill>
                  <a:srgbClr val="ffffff"/>
                </a:solidFill>
                <a:latin typeface="Century Gothic"/>
              </a:rPr>
              <a:t>Katie Chuzie, Andrei Saygo and Jesse Zhang</a:t>
            </a:r>
            <a:endParaRPr b="0" lang="en-US" sz="2100" spc="-1" strike="noStrike">
              <a:latin typeface="Arial"/>
            </a:endParaRPr>
          </a:p>
        </p:txBody>
      </p:sp>
      <p:sp>
        <p:nvSpPr>
          <p:cNvPr id="134" name="CustomShape 3"/>
          <p:cNvSpPr/>
          <p:nvPr/>
        </p:nvSpPr>
        <p:spPr>
          <a:xfrm>
            <a:off x="0" y="0"/>
            <a:ext cx="1286640" cy="6857640"/>
          </a:xfrm>
          <a:prstGeom prst="rect">
            <a:avLst/>
          </a:prstGeom>
          <a:solidFill>
            <a:srgbClr val="363d46"/>
          </a:solidFill>
          <a:ln>
            <a:noFill/>
          </a:ln>
        </p:spPr>
        <p:style>
          <a:lnRef idx="2">
            <a:schemeClr val="accent1">
              <a:shade val="50000"/>
            </a:schemeClr>
          </a:lnRef>
          <a:fillRef idx="1">
            <a:schemeClr val="accent1"/>
          </a:fillRef>
          <a:effectRef idx="0">
            <a:schemeClr val="accent1"/>
          </a:effectRef>
          <a:fontRef idx="minor"/>
        </p:style>
      </p:sp>
      <p:sp>
        <p:nvSpPr>
          <p:cNvPr id="135" name="CustomShape 4"/>
          <p:cNvSpPr/>
          <p:nvPr/>
        </p:nvSpPr>
        <p:spPr>
          <a:xfrm flipH="1" rot="16200000">
            <a:off x="-2373840" y="3195720"/>
            <a:ext cx="6857640" cy="466200"/>
          </a:xfrm>
          <a:prstGeom prst="rect">
            <a:avLst/>
          </a:prstGeom>
          <a:gradFill rotWithShape="0">
            <a:gsLst>
              <a:gs pos="0">
                <a:srgbClr val="363d46">
                  <a:alpha val="0"/>
                </a:srgbClr>
              </a:gs>
              <a:gs pos="100000">
                <a:srgbClr val="282e34"/>
              </a:gs>
            </a:gsLst>
            <a:lin ang="0"/>
          </a:gradFill>
          <a:ln>
            <a:noFill/>
          </a:ln>
        </p:spPr>
        <p:style>
          <a:lnRef idx="2">
            <a:schemeClr val="accent1">
              <a:shade val="50000"/>
            </a:schemeClr>
          </a:lnRef>
          <a:fillRef idx="1">
            <a:schemeClr val="accent1"/>
          </a:fillRef>
          <a:effectRef idx="0">
            <a:schemeClr val="accent1"/>
          </a:effectRef>
          <a:fontRef idx="minor"/>
        </p:style>
      </p:sp>
      <p:sp>
        <p:nvSpPr>
          <p:cNvPr id="136" name="Line 5"/>
          <p:cNvSpPr/>
          <p:nvPr/>
        </p:nvSpPr>
        <p:spPr>
          <a:xfrm flipV="1">
            <a:off x="1284840" y="0"/>
            <a:ext cx="0" cy="6858000"/>
          </a:xfrm>
          <a:prstGeom prst="line">
            <a:avLst/>
          </a:prstGeom>
          <a:ln w="38160">
            <a:solidFill>
              <a:srgbClr val="363d46"/>
            </a:solidFill>
            <a:miter/>
          </a:ln>
        </p:spPr>
        <p:style>
          <a:lnRef idx="2">
            <a:schemeClr val="accent1">
              <a:shade val="50000"/>
            </a:schemeClr>
          </a:lnRef>
          <a:fillRef idx="1">
            <a:schemeClr val="accent1"/>
          </a:fillRef>
          <a:effectRef idx="0">
            <a:schemeClr val="accent1"/>
          </a:effectRef>
          <a:fontRef idx="minor"/>
        </p:style>
      </p:sp>
      <p:sp>
        <p:nvSpPr>
          <p:cNvPr id="137" name="CustomShape 6"/>
          <p:cNvSpPr/>
          <p:nvPr/>
        </p:nvSpPr>
        <p:spPr>
          <a:xfrm>
            <a:off x="10905120" y="0"/>
            <a:ext cx="1286640" cy="6857640"/>
          </a:xfrm>
          <a:prstGeom prst="rect">
            <a:avLst/>
          </a:prstGeom>
          <a:solidFill>
            <a:srgbClr val="363d46"/>
          </a:solidFill>
          <a:ln>
            <a:noFill/>
          </a:ln>
        </p:spPr>
        <p:style>
          <a:lnRef idx="2">
            <a:schemeClr val="accent1">
              <a:shade val="50000"/>
            </a:schemeClr>
          </a:lnRef>
          <a:fillRef idx="1">
            <a:schemeClr val="accent1"/>
          </a:fillRef>
          <a:effectRef idx="0">
            <a:schemeClr val="accent1"/>
          </a:effectRef>
          <a:fontRef idx="minor"/>
        </p:style>
      </p:sp>
      <p:sp>
        <p:nvSpPr>
          <p:cNvPr id="138" name="CustomShape 7"/>
          <p:cNvSpPr/>
          <p:nvPr/>
        </p:nvSpPr>
        <p:spPr>
          <a:xfrm flipH="1" rot="5400000">
            <a:off x="7708680" y="3196080"/>
            <a:ext cx="6857640" cy="466200"/>
          </a:xfrm>
          <a:prstGeom prst="rect">
            <a:avLst/>
          </a:prstGeom>
          <a:gradFill rotWithShape="0">
            <a:gsLst>
              <a:gs pos="0">
                <a:srgbClr val="363d46">
                  <a:alpha val="0"/>
                </a:srgbClr>
              </a:gs>
              <a:gs pos="100000">
                <a:srgbClr val="282e34"/>
              </a:gs>
            </a:gsLst>
            <a:lin ang="10800000"/>
          </a:gradFill>
          <a:ln>
            <a:noFill/>
          </a:ln>
        </p:spPr>
        <p:style>
          <a:lnRef idx="2">
            <a:schemeClr val="accent1">
              <a:shade val="50000"/>
            </a:schemeClr>
          </a:lnRef>
          <a:fillRef idx="1">
            <a:schemeClr val="accent1"/>
          </a:fillRef>
          <a:effectRef idx="0">
            <a:schemeClr val="accent1"/>
          </a:effectRef>
          <a:fontRef idx="minor"/>
        </p:style>
      </p:sp>
      <p:sp>
        <p:nvSpPr>
          <p:cNvPr id="139" name="Line 8"/>
          <p:cNvSpPr/>
          <p:nvPr/>
        </p:nvSpPr>
        <p:spPr>
          <a:xfrm flipV="1">
            <a:off x="10894320" y="0"/>
            <a:ext cx="0" cy="6858000"/>
          </a:xfrm>
          <a:prstGeom prst="line">
            <a:avLst/>
          </a:prstGeom>
          <a:ln w="38160">
            <a:solidFill>
              <a:srgbClr val="363d46"/>
            </a:solidFill>
            <a:miter/>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163" name="Picture 2" descr="A close up of a cat&#10;&#10;Description generated with very high confidence"/>
          <p:cNvPicPr/>
          <p:nvPr/>
        </p:nvPicPr>
        <p:blipFill>
          <a:blip r:embed="rId2">
            <a:alphaModFix amt="15000"/>
          </a:blip>
          <a:srcRect l="0" t="0" r="0" b="6247"/>
          <a:stretch/>
        </p:blipFill>
        <p:spPr>
          <a:xfrm>
            <a:off x="0" y="0"/>
            <a:ext cx="12191760" cy="6857640"/>
          </a:xfrm>
          <a:prstGeom prst="rect">
            <a:avLst/>
          </a:prstGeom>
          <a:ln>
            <a:noFill/>
          </a:ln>
        </p:spPr>
      </p:pic>
      <p:sp>
        <p:nvSpPr>
          <p:cNvPr id="164" name="TextShape 1"/>
          <p:cNvSpPr txBox="1"/>
          <p:nvPr/>
        </p:nvSpPr>
        <p:spPr>
          <a:xfrm>
            <a:off x="1751040" y="609480"/>
            <a:ext cx="8676000" cy="3200040"/>
          </a:xfrm>
          <a:prstGeom prst="rect">
            <a:avLst/>
          </a:prstGeom>
          <a:noFill/>
          <a:ln>
            <a:noFill/>
          </a:ln>
        </p:spPr>
        <p:txBody>
          <a:bodyPr anchor="b">
            <a:normAutofit/>
          </a:bodyPr>
          <a:p>
            <a:pPr algn="ctr">
              <a:lnSpc>
                <a:spcPct val="100000"/>
              </a:lnSpc>
            </a:pPr>
            <a:r>
              <a:rPr b="0" lang="en-US" sz="4800" spc="-1" strike="noStrike" cap="all">
                <a:solidFill>
                  <a:srgbClr val="ffffff"/>
                </a:solidFill>
                <a:latin typeface="Century Gothic"/>
              </a:rPr>
              <a:t>C2 – copycat</a:t>
            </a:r>
            <a:endParaRPr b="0" lang="en-US" sz="4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C2 infrastructure overview</a:t>
            </a:r>
            <a:endParaRPr b="0" lang="en-US" sz="3200" spc="-1" strike="noStrike">
              <a:solidFill>
                <a:srgbClr val="ffffff"/>
              </a:solidFill>
              <a:latin typeface="Century Gothic"/>
            </a:endParaRPr>
          </a:p>
        </p:txBody>
      </p:sp>
      <p:pic>
        <p:nvPicPr>
          <p:cNvPr id="166" name="Graphic 14" descr="Cat"/>
          <p:cNvPicPr/>
          <p:nvPr/>
        </p:nvPicPr>
        <p:blipFill>
          <a:blip r:embed="rId1"/>
          <a:stretch/>
        </p:blipFill>
        <p:spPr>
          <a:xfrm>
            <a:off x="1164600" y="4406760"/>
            <a:ext cx="914040" cy="914040"/>
          </a:xfrm>
          <a:prstGeom prst="rect">
            <a:avLst/>
          </a:prstGeom>
          <a:ln>
            <a:noFill/>
          </a:ln>
        </p:spPr>
      </p:pic>
      <p:pic>
        <p:nvPicPr>
          <p:cNvPr id="167" name="Graphic 16" descr="Server"/>
          <p:cNvPicPr/>
          <p:nvPr/>
        </p:nvPicPr>
        <p:blipFill>
          <a:blip r:embed="rId2"/>
          <a:stretch/>
        </p:blipFill>
        <p:spPr>
          <a:xfrm>
            <a:off x="2011680" y="4406760"/>
            <a:ext cx="914040" cy="914040"/>
          </a:xfrm>
          <a:prstGeom prst="rect">
            <a:avLst/>
          </a:prstGeom>
          <a:ln>
            <a:noFill/>
          </a:ln>
        </p:spPr>
      </p:pic>
      <p:pic>
        <p:nvPicPr>
          <p:cNvPr id="168" name="Graphic 18" descr="Paperclip"/>
          <p:cNvPicPr/>
          <p:nvPr/>
        </p:nvPicPr>
        <p:blipFill>
          <a:blip r:embed="rId3"/>
          <a:stretch/>
        </p:blipFill>
        <p:spPr>
          <a:xfrm>
            <a:off x="3765240" y="2986920"/>
            <a:ext cx="600840" cy="600840"/>
          </a:xfrm>
          <a:prstGeom prst="rect">
            <a:avLst/>
          </a:prstGeom>
          <a:ln>
            <a:noFill/>
          </a:ln>
        </p:spPr>
      </p:pic>
      <p:pic>
        <p:nvPicPr>
          <p:cNvPr id="169" name="Graphic 20" descr="Envelope"/>
          <p:cNvPicPr/>
          <p:nvPr/>
        </p:nvPicPr>
        <p:blipFill>
          <a:blip r:embed="rId4"/>
          <a:stretch/>
        </p:blipFill>
        <p:spPr>
          <a:xfrm>
            <a:off x="3219120" y="3328200"/>
            <a:ext cx="663480" cy="663480"/>
          </a:xfrm>
          <a:prstGeom prst="rect">
            <a:avLst/>
          </a:prstGeom>
          <a:ln>
            <a:noFill/>
          </a:ln>
        </p:spPr>
      </p:pic>
      <p:pic>
        <p:nvPicPr>
          <p:cNvPr id="170" name="Graphic 22" descr="Download from cloud"/>
          <p:cNvPicPr/>
          <p:nvPr/>
        </p:nvPicPr>
        <p:blipFill>
          <a:blip r:embed="rId5"/>
          <a:stretch/>
        </p:blipFill>
        <p:spPr>
          <a:xfrm>
            <a:off x="4374720" y="2646360"/>
            <a:ext cx="694800" cy="684360"/>
          </a:xfrm>
          <a:prstGeom prst="rect">
            <a:avLst/>
          </a:prstGeom>
          <a:ln>
            <a:noFill/>
          </a:ln>
        </p:spPr>
      </p:pic>
      <p:sp>
        <p:nvSpPr>
          <p:cNvPr id="171" name="CustomShape 2"/>
          <p:cNvSpPr/>
          <p:nvPr/>
        </p:nvSpPr>
        <p:spPr>
          <a:xfrm flipV="1">
            <a:off x="2909160" y="3054960"/>
            <a:ext cx="2667600" cy="1329480"/>
          </a:xfrm>
          <a:custGeom>
            <a:avLst/>
            <a:gdLst/>
            <a:ahLst/>
            <a:rect l="l" t="t" r="r" b="b"/>
            <a:pathLst>
              <a:path w="21600" h="21600">
                <a:moveTo>
                  <a:pt x="0" y="0"/>
                </a:moveTo>
                <a:lnTo>
                  <a:pt x="21600" y="21600"/>
                </a:lnTo>
              </a:path>
            </a:pathLst>
          </a:custGeom>
          <a:noFill/>
          <a:ln cap="rnd">
            <a:solidFill>
              <a:schemeClr val="tx1"/>
            </a:solidFill>
            <a:round/>
            <a:tailEnd len="med" type="triangle" w="med"/>
          </a:ln>
        </p:spPr>
        <p:style>
          <a:lnRef idx="2">
            <a:schemeClr val="accent3"/>
          </a:lnRef>
          <a:fillRef idx="0">
            <a:schemeClr val="accent3"/>
          </a:fillRef>
          <a:effectRef idx="1">
            <a:schemeClr val="accent3"/>
          </a:effectRef>
          <a:fontRef idx="minor"/>
        </p:style>
      </p:sp>
      <p:pic>
        <p:nvPicPr>
          <p:cNvPr id="172" name="Graphic 25" descr="Laptop"/>
          <p:cNvPicPr/>
          <p:nvPr/>
        </p:nvPicPr>
        <p:blipFill>
          <a:blip r:embed="rId6"/>
          <a:stretch/>
        </p:blipFill>
        <p:spPr>
          <a:xfrm>
            <a:off x="5748480" y="2621520"/>
            <a:ext cx="914040" cy="914040"/>
          </a:xfrm>
          <a:prstGeom prst="rect">
            <a:avLst/>
          </a:prstGeom>
          <a:ln>
            <a:noFill/>
          </a:ln>
        </p:spPr>
      </p:pic>
      <p:pic>
        <p:nvPicPr>
          <p:cNvPr id="173" name="Graphic 27" descr="Rat"/>
          <p:cNvPicPr/>
          <p:nvPr/>
        </p:nvPicPr>
        <p:blipFill>
          <a:blip r:embed="rId7"/>
          <a:stretch/>
        </p:blipFill>
        <p:spPr>
          <a:xfrm>
            <a:off x="5745240" y="1877400"/>
            <a:ext cx="914040" cy="914040"/>
          </a:xfrm>
          <a:prstGeom prst="rect">
            <a:avLst/>
          </a:prstGeom>
          <a:ln>
            <a:noFill/>
          </a:ln>
        </p:spPr>
      </p:pic>
      <p:sp>
        <p:nvSpPr>
          <p:cNvPr id="174" name="CustomShape 3"/>
          <p:cNvSpPr/>
          <p:nvPr/>
        </p:nvSpPr>
        <p:spPr>
          <a:xfrm>
            <a:off x="6855120" y="3060000"/>
            <a:ext cx="3043440" cy="1248120"/>
          </a:xfrm>
          <a:custGeom>
            <a:avLst/>
            <a:gdLst/>
            <a:ahLst/>
            <a:rect l="l" t="t" r="r" b="b"/>
            <a:pathLst>
              <a:path w="21600" h="21600">
                <a:moveTo>
                  <a:pt x="0" y="0"/>
                </a:moveTo>
                <a:lnTo>
                  <a:pt x="21600" y="21600"/>
                </a:lnTo>
              </a:path>
            </a:pathLst>
          </a:custGeom>
          <a:noFill/>
          <a:ln cap="rnd">
            <a:solidFill>
              <a:schemeClr val="tx1"/>
            </a:solidFill>
            <a:round/>
            <a:tailEnd len="med" type="triangle" w="med"/>
          </a:ln>
        </p:spPr>
        <p:style>
          <a:lnRef idx="2">
            <a:schemeClr val="accent3"/>
          </a:lnRef>
          <a:fillRef idx="0">
            <a:schemeClr val="accent3"/>
          </a:fillRef>
          <a:effectRef idx="1">
            <a:schemeClr val="accent3"/>
          </a:effectRef>
          <a:fontRef idx="minor"/>
        </p:style>
      </p:sp>
      <p:pic>
        <p:nvPicPr>
          <p:cNvPr id="175" name="Graphic 25" descr="Laptop"/>
          <p:cNvPicPr/>
          <p:nvPr/>
        </p:nvPicPr>
        <p:blipFill>
          <a:blip r:embed="rId8"/>
          <a:stretch/>
        </p:blipFill>
        <p:spPr>
          <a:xfrm>
            <a:off x="9923760" y="4406760"/>
            <a:ext cx="914040" cy="914040"/>
          </a:xfrm>
          <a:prstGeom prst="rect">
            <a:avLst/>
          </a:prstGeom>
          <a:ln>
            <a:noFill/>
          </a:ln>
        </p:spPr>
      </p:pic>
      <p:pic>
        <p:nvPicPr>
          <p:cNvPr id="176" name="Graphic 14" descr="Cat"/>
          <p:cNvPicPr/>
          <p:nvPr/>
        </p:nvPicPr>
        <p:blipFill>
          <a:blip r:embed="rId9"/>
          <a:stretch/>
        </p:blipFill>
        <p:spPr>
          <a:xfrm>
            <a:off x="10158120" y="4569480"/>
            <a:ext cx="454680" cy="454680"/>
          </a:xfrm>
          <a:prstGeom prst="rect">
            <a:avLst/>
          </a:prstGeom>
          <a:ln>
            <a:noFill/>
          </a:ln>
        </p:spPr>
      </p:pic>
      <p:pic>
        <p:nvPicPr>
          <p:cNvPr id="177" name="Graphic 33" descr="Paw prints"/>
          <p:cNvPicPr/>
          <p:nvPr/>
        </p:nvPicPr>
        <p:blipFill>
          <a:blip r:embed="rId10"/>
          <a:stretch/>
        </p:blipFill>
        <p:spPr>
          <a:xfrm rot="15960000">
            <a:off x="9185760" y="4372920"/>
            <a:ext cx="548640" cy="538200"/>
          </a:xfrm>
          <a:prstGeom prst="rect">
            <a:avLst/>
          </a:prstGeom>
          <a:ln>
            <a:noFill/>
          </a:ln>
        </p:spPr>
      </p:pic>
      <p:pic>
        <p:nvPicPr>
          <p:cNvPr id="178" name="Graphic 33" descr="Paw prints"/>
          <p:cNvPicPr/>
          <p:nvPr/>
        </p:nvPicPr>
        <p:blipFill>
          <a:blip r:embed="rId11"/>
          <a:stretch/>
        </p:blipFill>
        <p:spPr>
          <a:xfrm rot="15960000">
            <a:off x="8204760" y="4372920"/>
            <a:ext cx="548640" cy="538200"/>
          </a:xfrm>
          <a:prstGeom prst="rect">
            <a:avLst/>
          </a:prstGeom>
          <a:ln>
            <a:noFill/>
          </a:ln>
        </p:spPr>
      </p:pic>
      <p:pic>
        <p:nvPicPr>
          <p:cNvPr id="179" name="Graphic 33" descr="Paw prints"/>
          <p:cNvPicPr/>
          <p:nvPr/>
        </p:nvPicPr>
        <p:blipFill>
          <a:blip r:embed="rId12"/>
          <a:stretch/>
        </p:blipFill>
        <p:spPr>
          <a:xfrm rot="15960000">
            <a:off x="7223400" y="4372920"/>
            <a:ext cx="548640" cy="538200"/>
          </a:xfrm>
          <a:prstGeom prst="rect">
            <a:avLst/>
          </a:prstGeom>
          <a:ln>
            <a:noFill/>
          </a:ln>
        </p:spPr>
      </p:pic>
      <p:pic>
        <p:nvPicPr>
          <p:cNvPr id="180" name="Graphic 33" descr="Paw prints"/>
          <p:cNvPicPr/>
          <p:nvPr/>
        </p:nvPicPr>
        <p:blipFill>
          <a:blip r:embed="rId13"/>
          <a:stretch/>
        </p:blipFill>
        <p:spPr>
          <a:xfrm rot="15960000">
            <a:off x="6106680" y="4372920"/>
            <a:ext cx="548640" cy="538200"/>
          </a:xfrm>
          <a:prstGeom prst="rect">
            <a:avLst/>
          </a:prstGeom>
          <a:ln>
            <a:noFill/>
          </a:ln>
        </p:spPr>
      </p:pic>
      <p:pic>
        <p:nvPicPr>
          <p:cNvPr id="181" name="Graphic 33" descr="Paw prints"/>
          <p:cNvPicPr/>
          <p:nvPr/>
        </p:nvPicPr>
        <p:blipFill>
          <a:blip r:embed="rId14"/>
          <a:stretch/>
        </p:blipFill>
        <p:spPr>
          <a:xfrm rot="15960000">
            <a:off x="5125320" y="4372920"/>
            <a:ext cx="548640" cy="538200"/>
          </a:xfrm>
          <a:prstGeom prst="rect">
            <a:avLst/>
          </a:prstGeom>
          <a:ln>
            <a:noFill/>
          </a:ln>
        </p:spPr>
      </p:pic>
      <p:pic>
        <p:nvPicPr>
          <p:cNvPr id="182" name="Graphic 33" descr="Paw prints"/>
          <p:cNvPicPr/>
          <p:nvPr/>
        </p:nvPicPr>
        <p:blipFill>
          <a:blip r:embed="rId15"/>
          <a:stretch/>
        </p:blipFill>
        <p:spPr>
          <a:xfrm rot="15960000">
            <a:off x="4144320" y="4372920"/>
            <a:ext cx="548640" cy="538200"/>
          </a:xfrm>
          <a:prstGeom prst="rect">
            <a:avLst/>
          </a:prstGeom>
          <a:ln>
            <a:noFill/>
          </a:ln>
        </p:spPr>
      </p:pic>
      <p:pic>
        <p:nvPicPr>
          <p:cNvPr id="183" name="Graphic 33" descr="Paw prints"/>
          <p:cNvPicPr/>
          <p:nvPr/>
        </p:nvPicPr>
        <p:blipFill>
          <a:blip r:embed="rId16"/>
          <a:stretch/>
        </p:blipFill>
        <p:spPr>
          <a:xfrm rot="15960000">
            <a:off x="3236040" y="4372920"/>
            <a:ext cx="548640" cy="538200"/>
          </a:xfrm>
          <a:prstGeom prst="rect">
            <a:avLst/>
          </a:prstGeom>
          <a:ln>
            <a:noFill/>
          </a:ln>
        </p:spPr>
      </p:pic>
      <p:pic>
        <p:nvPicPr>
          <p:cNvPr id="184" name="Graphic 33" descr="Paw prints"/>
          <p:cNvPicPr/>
          <p:nvPr/>
        </p:nvPicPr>
        <p:blipFill>
          <a:blip r:embed="rId17"/>
          <a:stretch/>
        </p:blipFill>
        <p:spPr>
          <a:xfrm rot="5100000">
            <a:off x="3664440" y="4998600"/>
            <a:ext cx="548640" cy="538200"/>
          </a:xfrm>
          <a:prstGeom prst="rect">
            <a:avLst/>
          </a:prstGeom>
          <a:ln>
            <a:noFill/>
          </a:ln>
        </p:spPr>
      </p:pic>
      <p:pic>
        <p:nvPicPr>
          <p:cNvPr id="185" name="Graphic 33" descr="Paw prints"/>
          <p:cNvPicPr/>
          <p:nvPr/>
        </p:nvPicPr>
        <p:blipFill>
          <a:blip r:embed="rId18"/>
          <a:stretch/>
        </p:blipFill>
        <p:spPr>
          <a:xfrm rot="5100000">
            <a:off x="2766600" y="4956840"/>
            <a:ext cx="548640" cy="538200"/>
          </a:xfrm>
          <a:prstGeom prst="rect">
            <a:avLst/>
          </a:prstGeom>
          <a:ln>
            <a:noFill/>
          </a:ln>
        </p:spPr>
      </p:pic>
      <p:pic>
        <p:nvPicPr>
          <p:cNvPr id="186" name="Graphic 33" descr="Paw prints"/>
          <p:cNvPicPr/>
          <p:nvPr/>
        </p:nvPicPr>
        <p:blipFill>
          <a:blip r:embed="rId19"/>
          <a:stretch/>
        </p:blipFill>
        <p:spPr>
          <a:xfrm rot="5100000">
            <a:off x="4541040" y="4956840"/>
            <a:ext cx="548640" cy="538200"/>
          </a:xfrm>
          <a:prstGeom prst="rect">
            <a:avLst/>
          </a:prstGeom>
          <a:ln>
            <a:noFill/>
          </a:ln>
        </p:spPr>
      </p:pic>
      <p:pic>
        <p:nvPicPr>
          <p:cNvPr id="187" name="Graphic 33" descr="Paw prints"/>
          <p:cNvPicPr/>
          <p:nvPr/>
        </p:nvPicPr>
        <p:blipFill>
          <a:blip r:embed="rId20"/>
          <a:stretch/>
        </p:blipFill>
        <p:spPr>
          <a:xfrm rot="5100000">
            <a:off x="5522400" y="4956840"/>
            <a:ext cx="548640" cy="538200"/>
          </a:xfrm>
          <a:prstGeom prst="rect">
            <a:avLst/>
          </a:prstGeom>
          <a:ln>
            <a:noFill/>
          </a:ln>
        </p:spPr>
      </p:pic>
      <p:pic>
        <p:nvPicPr>
          <p:cNvPr id="188" name="Graphic 33" descr="Paw prints"/>
          <p:cNvPicPr/>
          <p:nvPr/>
        </p:nvPicPr>
        <p:blipFill>
          <a:blip r:embed="rId21"/>
          <a:stretch/>
        </p:blipFill>
        <p:spPr>
          <a:xfrm rot="5100000">
            <a:off x="7589160" y="4956840"/>
            <a:ext cx="548640" cy="538200"/>
          </a:xfrm>
          <a:prstGeom prst="rect">
            <a:avLst/>
          </a:prstGeom>
          <a:ln>
            <a:noFill/>
          </a:ln>
        </p:spPr>
      </p:pic>
      <p:pic>
        <p:nvPicPr>
          <p:cNvPr id="189" name="Graphic 33" descr="Paw prints"/>
          <p:cNvPicPr/>
          <p:nvPr/>
        </p:nvPicPr>
        <p:blipFill>
          <a:blip r:embed="rId22"/>
          <a:stretch/>
        </p:blipFill>
        <p:spPr>
          <a:xfrm rot="5100000">
            <a:off x="6513840" y="4946400"/>
            <a:ext cx="548640" cy="538200"/>
          </a:xfrm>
          <a:prstGeom prst="rect">
            <a:avLst/>
          </a:prstGeom>
          <a:ln>
            <a:noFill/>
          </a:ln>
        </p:spPr>
      </p:pic>
      <p:pic>
        <p:nvPicPr>
          <p:cNvPr id="190" name="Graphic 33" descr="Paw prints"/>
          <p:cNvPicPr/>
          <p:nvPr/>
        </p:nvPicPr>
        <p:blipFill>
          <a:blip r:embed="rId23"/>
          <a:stretch/>
        </p:blipFill>
        <p:spPr>
          <a:xfrm rot="5100000">
            <a:off x="8560080" y="4946400"/>
            <a:ext cx="548640" cy="538200"/>
          </a:xfrm>
          <a:prstGeom prst="rect">
            <a:avLst/>
          </a:prstGeom>
          <a:ln>
            <a:noFill/>
          </a:ln>
        </p:spPr>
      </p:pic>
      <p:pic>
        <p:nvPicPr>
          <p:cNvPr id="191" name="Graphic 33" descr="Paw prints"/>
          <p:cNvPicPr/>
          <p:nvPr/>
        </p:nvPicPr>
        <p:blipFill>
          <a:blip r:embed="rId24"/>
          <a:stretch/>
        </p:blipFill>
        <p:spPr>
          <a:xfrm rot="5100000">
            <a:off x="9478440" y="4956840"/>
            <a:ext cx="548640" cy="538200"/>
          </a:xfrm>
          <a:prstGeom prst="rect">
            <a:avLst/>
          </a:prstGeom>
          <a:ln>
            <a:noFill/>
          </a:ln>
        </p:spPr>
      </p:pic>
      <p:sp>
        <p:nvSpPr>
          <p:cNvPr id="192" name="CustomShape 4"/>
          <p:cNvSpPr/>
          <p:nvPr/>
        </p:nvSpPr>
        <p:spPr>
          <a:xfrm>
            <a:off x="5751000" y="3475440"/>
            <a:ext cx="911880" cy="366120"/>
          </a:xfrm>
          <a:prstGeom prst="rect">
            <a:avLst/>
          </a:prstGeom>
          <a:noFill/>
          <a:ln>
            <a:noFill/>
          </a:ln>
        </p:spPr>
        <p:style>
          <a:lnRef idx="0"/>
          <a:fillRef idx="0"/>
          <a:effectRef idx="0"/>
          <a:fontRef idx="minor"/>
        </p:style>
        <p:txBody>
          <a:bodyPr>
            <a:spAutoFit/>
          </a:bodyPr>
          <a:p>
            <a:pPr>
              <a:lnSpc>
                <a:spcPct val="100000"/>
              </a:lnSpc>
            </a:pPr>
            <a:r>
              <a:rPr b="0" lang="en-US" sz="1800" spc="-1" strike="noStrike">
                <a:solidFill>
                  <a:srgbClr val="ffffff"/>
                </a:solidFill>
                <a:latin typeface="Century Gothic"/>
              </a:rPr>
              <a:t>Victim</a:t>
            </a:r>
            <a:endParaRPr b="0" lang="en-US" sz="1800" spc="-1" strike="noStrike">
              <a:latin typeface="Arial"/>
            </a:endParaRPr>
          </a:p>
        </p:txBody>
      </p:sp>
      <p:sp>
        <p:nvSpPr>
          <p:cNvPr id="193" name="CustomShape 5"/>
          <p:cNvSpPr/>
          <p:nvPr/>
        </p:nvSpPr>
        <p:spPr>
          <a:xfrm>
            <a:off x="1036080" y="4068360"/>
            <a:ext cx="1176480" cy="366120"/>
          </a:xfrm>
          <a:prstGeom prst="rect">
            <a:avLst/>
          </a:prstGeom>
          <a:noFill/>
          <a:ln>
            <a:noFill/>
          </a:ln>
        </p:spPr>
        <p:style>
          <a:lnRef idx="0"/>
          <a:fillRef idx="0"/>
          <a:effectRef idx="0"/>
          <a:fontRef idx="minor"/>
        </p:style>
        <p:txBody>
          <a:bodyPr>
            <a:spAutoFit/>
          </a:bodyPr>
          <a:p>
            <a:pPr>
              <a:lnSpc>
                <a:spcPct val="100000"/>
              </a:lnSpc>
            </a:pPr>
            <a:r>
              <a:rPr b="0" lang="en-US" sz="1800" spc="-1" strike="noStrike">
                <a:solidFill>
                  <a:srgbClr val="ffffff"/>
                </a:solidFill>
                <a:latin typeface="Century Gothic"/>
              </a:rPr>
              <a:t>Attacker</a:t>
            </a:r>
            <a:endParaRPr b="0" lang="en-US" sz="1800" spc="-1" strike="noStrike">
              <a:latin typeface="Arial"/>
            </a:endParaRPr>
          </a:p>
        </p:txBody>
      </p:sp>
      <p:sp>
        <p:nvSpPr>
          <p:cNvPr id="194" name="CustomShape 6"/>
          <p:cNvSpPr/>
          <p:nvPr/>
        </p:nvSpPr>
        <p:spPr>
          <a:xfrm>
            <a:off x="9926280" y="5380560"/>
            <a:ext cx="1784880" cy="640440"/>
          </a:xfrm>
          <a:prstGeom prst="rect">
            <a:avLst/>
          </a:prstGeom>
          <a:noFill/>
          <a:ln>
            <a:noFill/>
          </a:ln>
        </p:spPr>
        <p:style>
          <a:lnRef idx="0"/>
          <a:fillRef idx="0"/>
          <a:effectRef idx="0"/>
          <a:fontRef idx="minor"/>
        </p:style>
        <p:txBody>
          <a:bodyPr>
            <a:spAutoFit/>
          </a:bodyPr>
          <a:p>
            <a:pPr>
              <a:lnSpc>
                <a:spcPct val="100000"/>
              </a:lnSpc>
            </a:pPr>
            <a:r>
              <a:rPr b="0" lang="en-US" sz="1800" spc="-1" strike="noStrike">
                <a:solidFill>
                  <a:srgbClr val="ffffff"/>
                </a:solidFill>
                <a:latin typeface="Century Gothic"/>
              </a:rPr>
              <a:t>Compromised Machine</a:t>
            </a:r>
            <a:endParaRPr b="0" lang="en-US" sz="1800" spc="-1" strike="noStrike">
              <a:latin typeface="Arial"/>
            </a:endParaRPr>
          </a:p>
        </p:txBody>
      </p:sp>
      <p:sp>
        <p:nvSpPr>
          <p:cNvPr id="195" name="CustomShape 7"/>
          <p:cNvSpPr/>
          <p:nvPr/>
        </p:nvSpPr>
        <p:spPr>
          <a:xfrm>
            <a:off x="5597640" y="5703480"/>
            <a:ext cx="1784880" cy="366120"/>
          </a:xfrm>
          <a:prstGeom prst="rect">
            <a:avLst/>
          </a:prstGeom>
          <a:noFill/>
          <a:ln>
            <a:noFill/>
          </a:ln>
        </p:spPr>
        <p:style>
          <a:lnRef idx="0"/>
          <a:fillRef idx="0"/>
          <a:effectRef idx="0"/>
          <a:fontRef idx="minor"/>
        </p:style>
        <p:txBody>
          <a:bodyPr>
            <a:spAutoFit/>
          </a:bodyPr>
          <a:p>
            <a:pPr>
              <a:lnSpc>
                <a:spcPct val="100000"/>
              </a:lnSpc>
            </a:pPr>
            <a:r>
              <a:rPr b="0" lang="en-US" sz="1800" spc="-1" strike="noStrike">
                <a:solidFill>
                  <a:srgbClr val="ffffff"/>
                </a:solidFill>
                <a:latin typeface="Century Gothic"/>
              </a:rPr>
              <a:t>C2 Traffic</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Build Your Own C2 – why golang ?</a:t>
            </a:r>
            <a:endParaRPr b="0" lang="en-US" sz="3200" spc="-1" strike="noStrike">
              <a:solidFill>
                <a:srgbClr val="ffffff"/>
              </a:solidFill>
              <a:latin typeface="Century Gothic"/>
            </a:endParaRPr>
          </a:p>
        </p:txBody>
      </p:sp>
      <p:sp>
        <p:nvSpPr>
          <p:cNvPr id="197" name="TextShape 2"/>
          <p:cNvSpPr txBox="1"/>
          <p:nvPr/>
        </p:nvSpPr>
        <p:spPr>
          <a:xfrm>
            <a:off x="1141560" y="2666880"/>
            <a:ext cx="9905760" cy="3123720"/>
          </a:xfrm>
          <a:prstGeom prst="rect">
            <a:avLst/>
          </a:prstGeom>
          <a:noFill/>
          <a:ln>
            <a:noFill/>
          </a:ln>
        </p:spPr>
        <p:txBody>
          <a:bodyPr>
            <a:normAutofit/>
          </a:bodyPr>
          <a:p>
            <a:pPr>
              <a:lnSpc>
                <a:spcPct val="100000"/>
              </a:lnSpc>
              <a:spcBef>
                <a:spcPts val="400"/>
              </a:spcBef>
              <a:spcAft>
                <a:spcPts val="601"/>
              </a:spcAft>
            </a:pPr>
            <a:r>
              <a:rPr b="0" lang="en-US" sz="2000" spc="-1" strike="noStrike" cap="small">
                <a:solidFill>
                  <a:srgbClr val="ffffff"/>
                </a:solidFill>
                <a:latin typeface="Century Gothic"/>
              </a:rPr>
              <a:t>Main reasons:</a:t>
            </a:r>
            <a:endParaRPr b="0" lang="en-US" sz="2000" spc="-1" strike="noStrike" cap="small">
              <a:solidFill>
                <a:srgbClr val="ffffff"/>
              </a:solidFill>
              <a:latin typeface="Century Gothic"/>
            </a:endParaRPr>
          </a:p>
          <a:p>
            <a:pPr marL="457200">
              <a:lnSpc>
                <a:spcPct val="100000"/>
              </a:lnSpc>
              <a:spcBef>
                <a:spcPts val="360"/>
              </a:spcBef>
              <a:spcAft>
                <a:spcPts val="601"/>
              </a:spcAft>
            </a:pPr>
            <a:r>
              <a:rPr b="0" lang="en-US" sz="1800" spc="-1" strike="noStrike" cap="small">
                <a:solidFill>
                  <a:srgbClr val="ffffff"/>
                </a:solidFill>
                <a:latin typeface="Century Gothic"/>
              </a:rPr>
              <a:t>Runs (almost) everywhere (including Raspberry PI)</a:t>
            </a:r>
            <a:endParaRPr b="0" lang="en-US" sz="1800" spc="-1" strike="noStrike" cap="small">
              <a:solidFill>
                <a:srgbClr val="ffffff"/>
              </a:solidFill>
              <a:latin typeface="Century Gothic"/>
            </a:endParaRPr>
          </a:p>
          <a:p>
            <a:pPr marL="457200">
              <a:lnSpc>
                <a:spcPct val="100000"/>
              </a:lnSpc>
              <a:spcBef>
                <a:spcPts val="360"/>
              </a:spcBef>
              <a:spcAft>
                <a:spcPts val="601"/>
              </a:spcAft>
            </a:pPr>
            <a:r>
              <a:rPr b="0" lang="en-US" sz="1800" spc="-1" strike="noStrike" cap="small">
                <a:solidFill>
                  <a:srgbClr val="ffffff"/>
                </a:solidFill>
                <a:latin typeface="Century Gothic"/>
              </a:rPr>
              <a:t>It's simple(-ish)</a:t>
            </a:r>
            <a:endParaRPr b="0" lang="en-US" sz="1800" spc="-1" strike="noStrike" cap="small">
              <a:solidFill>
                <a:srgbClr val="ffffff"/>
              </a:solidFill>
              <a:latin typeface="Century Gothic"/>
            </a:endParaRPr>
          </a:p>
          <a:p>
            <a:pPr marL="457200">
              <a:lnSpc>
                <a:spcPct val="100000"/>
              </a:lnSpc>
              <a:spcBef>
                <a:spcPts val="360"/>
              </a:spcBef>
              <a:spcAft>
                <a:spcPts val="601"/>
              </a:spcAft>
            </a:pPr>
            <a:r>
              <a:rPr b="0" lang="en-US" sz="1800" spc="-1" strike="noStrike" cap="small">
                <a:solidFill>
                  <a:srgbClr val="ffffff"/>
                </a:solidFill>
                <a:latin typeface="Century Gothic"/>
              </a:rPr>
              <a:t>It's fast</a:t>
            </a:r>
            <a:endParaRPr b="0" lang="en-US" sz="1800" spc="-1" strike="noStrike" cap="small">
              <a:solidFill>
                <a:srgbClr val="ffffff"/>
              </a:solidFill>
              <a:latin typeface="Century Gothic"/>
            </a:endParaRPr>
          </a:p>
          <a:p>
            <a:pPr>
              <a:lnSpc>
                <a:spcPct val="100000"/>
              </a:lnSpc>
              <a:spcBef>
                <a:spcPts val="400"/>
              </a:spcBef>
              <a:spcAft>
                <a:spcPts val="601"/>
              </a:spcAft>
            </a:pPr>
            <a:endParaRPr b="0" lang="en-US" sz="18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Build Your Own C2 – Recipe</a:t>
            </a:r>
            <a:endParaRPr b="0" lang="en-US" sz="3200" spc="-1" strike="noStrike">
              <a:solidFill>
                <a:srgbClr val="ffffff"/>
              </a:solidFill>
              <a:latin typeface="Century Gothic"/>
            </a:endParaRPr>
          </a:p>
        </p:txBody>
      </p:sp>
      <p:sp>
        <p:nvSpPr>
          <p:cNvPr id="199" name="TextShape 2"/>
          <p:cNvSpPr txBox="1"/>
          <p:nvPr/>
        </p:nvSpPr>
        <p:spPr>
          <a:xfrm>
            <a:off x="1141560" y="2666880"/>
            <a:ext cx="4353840" cy="3123720"/>
          </a:xfrm>
          <a:prstGeom prst="rect">
            <a:avLst/>
          </a:prstGeom>
          <a:noFill/>
          <a:ln>
            <a:noFill/>
          </a:ln>
        </p:spPr>
        <p:txBody>
          <a:bodyPr>
            <a:normAutofit/>
          </a:bodyPr>
          <a:p>
            <a:pPr>
              <a:lnSpc>
                <a:spcPct val="100000"/>
              </a:lnSpc>
              <a:spcBef>
                <a:spcPts val="400"/>
              </a:spcBef>
              <a:spcAft>
                <a:spcPts val="601"/>
              </a:spcAft>
            </a:pPr>
            <a:r>
              <a:rPr b="0" lang="en-US" sz="2000" spc="-1" strike="noStrike" cap="small">
                <a:solidFill>
                  <a:srgbClr val="ffffff"/>
                </a:solidFill>
                <a:latin typeface="Century Gothic"/>
              </a:rPr>
              <a:t>ingredients:</a:t>
            </a: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1 x TCP Listener</a:t>
            </a: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1 x infinite Loop to accept connections</a:t>
            </a: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1 x thread/connection to handle the client/zombie/implant</a:t>
            </a: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p:txBody>
      </p:sp>
      <p:sp>
        <p:nvSpPr>
          <p:cNvPr id="200" name="CustomShape 3"/>
          <p:cNvSpPr/>
          <p:nvPr/>
        </p:nvSpPr>
        <p:spPr>
          <a:xfrm>
            <a:off x="5430240" y="2591640"/>
            <a:ext cx="5689800" cy="3123720"/>
          </a:xfrm>
          <a:prstGeom prst="rect">
            <a:avLst/>
          </a:prstGeom>
          <a:noFill/>
          <a:ln>
            <a:noFill/>
          </a:ln>
        </p:spPr>
        <p:style>
          <a:lnRef idx="0"/>
          <a:fillRef idx="0"/>
          <a:effectRef idx="0"/>
          <a:fontRef idx="minor"/>
        </p:style>
        <p:txBody>
          <a:bodyPr>
            <a:normAutofit/>
          </a:bodyPr>
          <a:p>
            <a:pPr>
              <a:lnSpc>
                <a:spcPct val="100000"/>
              </a:lnSpc>
              <a:spcBef>
                <a:spcPts val="400"/>
              </a:spcBef>
              <a:spcAft>
                <a:spcPts val="601"/>
              </a:spcAft>
            </a:pPr>
            <a:r>
              <a:rPr b="0" lang="en-US" sz="2000" spc="-1" strike="noStrike" cap="small">
                <a:solidFill>
                  <a:srgbClr val="ffffff"/>
                </a:solidFill>
                <a:latin typeface="Century Gothic"/>
              </a:rPr>
              <a:t>directions:</a:t>
            </a: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Read the command from stdin/wss</a:t>
            </a: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Bake the command until it's ready (Check if it needs to run through a shell, if it's an internal command, etc)</a:t>
            </a: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Send the command to the zombie</a:t>
            </a: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Read the incoming data</a:t>
            </a:r>
            <a:endParaRPr b="0" lang="en-US" sz="2000" spc="-1" strike="noStrike">
              <a:latin typeface="Arial"/>
            </a:endParaRPr>
          </a:p>
          <a:p>
            <a:pPr>
              <a:lnSpc>
                <a:spcPct val="100000"/>
              </a:lnSpc>
              <a:spcBef>
                <a:spcPts val="400"/>
              </a:spcBef>
              <a:spcAft>
                <a:spcPts val="601"/>
              </a:spcAft>
            </a:pPr>
            <a:endParaRPr b="0" lang="en-US" sz="2000" spc="-1" strike="noStrike">
              <a:latin typeface="Arial"/>
            </a:endParaRPr>
          </a:p>
          <a:p>
            <a:pPr>
              <a:lnSpc>
                <a:spcPct val="100000"/>
              </a:lnSpc>
              <a:spcBef>
                <a:spcPts val="400"/>
              </a:spcBef>
              <a:spcAft>
                <a:spcPts val="601"/>
              </a:spcAft>
            </a:pPr>
            <a:endParaRPr b="0" lang="en-US" sz="2000" spc="-1" strike="noStrike">
              <a:latin typeface="Arial"/>
            </a:endParaRPr>
          </a:p>
          <a:p>
            <a:pPr>
              <a:lnSpc>
                <a:spcPct val="100000"/>
              </a:lnSpc>
              <a:spcBef>
                <a:spcPts val="400"/>
              </a:spcBef>
              <a:spcAft>
                <a:spcPts val="601"/>
              </a:spcAf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Build Your Own C2 – ingredients</a:t>
            </a:r>
            <a:endParaRPr b="0" lang="en-US" sz="3200" spc="-1" strike="noStrike">
              <a:solidFill>
                <a:srgbClr val="ffffff"/>
              </a:solidFill>
              <a:latin typeface="Century Gothic"/>
            </a:endParaRPr>
          </a:p>
        </p:txBody>
      </p:sp>
      <p:sp>
        <p:nvSpPr>
          <p:cNvPr id="202" name="TextShape 2"/>
          <p:cNvSpPr txBox="1"/>
          <p:nvPr/>
        </p:nvSpPr>
        <p:spPr>
          <a:xfrm>
            <a:off x="1141560" y="2229480"/>
            <a:ext cx="9905760" cy="3123720"/>
          </a:xfrm>
          <a:prstGeom prst="rect">
            <a:avLst/>
          </a:prstGeom>
          <a:noFill/>
          <a:ln>
            <a:noFill/>
          </a:ln>
        </p:spPr>
        <p:txBody>
          <a:bodyPr>
            <a:normAutofit/>
          </a:bodyPr>
          <a:p>
            <a:pPr>
              <a:lnSpc>
                <a:spcPct val="100000"/>
              </a:lnSpc>
              <a:spcBef>
                <a:spcPts val="400"/>
              </a:spcBef>
              <a:spcAft>
                <a:spcPts val="601"/>
              </a:spcAft>
            </a:pPr>
            <a:r>
              <a:rPr b="0" lang="en-US" sz="2000" spc="-1" strike="noStrike" cap="small">
                <a:solidFill>
                  <a:srgbClr val="ffffff"/>
                </a:solidFill>
                <a:latin typeface="Century Gothic"/>
              </a:rPr>
              <a:t>1 x TCP Listener</a:t>
            </a: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p:txBody>
      </p:sp>
      <p:pic>
        <p:nvPicPr>
          <p:cNvPr id="203" name="Picture 4" descr="A close up of a screen&#10;&#10;Description generated with very high confidence"/>
          <p:cNvPicPr/>
          <p:nvPr/>
        </p:nvPicPr>
        <p:blipFill>
          <a:blip r:embed="rId1"/>
          <a:stretch/>
        </p:blipFill>
        <p:spPr>
          <a:xfrm>
            <a:off x="5424840" y="2229480"/>
            <a:ext cx="4428000" cy="1253520"/>
          </a:xfrm>
          <a:prstGeom prst="rect">
            <a:avLst/>
          </a:prstGeom>
          <a:ln>
            <a:noFill/>
          </a:ln>
        </p:spPr>
      </p:pic>
      <p:sp>
        <p:nvSpPr>
          <p:cNvPr id="204" name="CustomShape 3"/>
          <p:cNvSpPr/>
          <p:nvPr/>
        </p:nvSpPr>
        <p:spPr>
          <a:xfrm>
            <a:off x="1141560" y="3724560"/>
            <a:ext cx="609552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ea typeface="Century Gothic"/>
              </a:rPr>
              <a:t>1 x Infinite Loop</a:t>
            </a:r>
            <a:endParaRPr b="0" lang="en-US" sz="1800" spc="-1" strike="noStrike">
              <a:latin typeface="Arial"/>
            </a:endParaRPr>
          </a:p>
          <a:p>
            <a:pPr>
              <a:lnSpc>
                <a:spcPct val="100000"/>
              </a:lnSpc>
            </a:pPr>
            <a:endParaRPr b="0" lang="en-US" sz="1800" spc="-1" strike="noStrike">
              <a:latin typeface="Arial"/>
            </a:endParaRPr>
          </a:p>
        </p:txBody>
      </p:sp>
      <p:pic>
        <p:nvPicPr>
          <p:cNvPr id="205" name="Picture 5" descr=""/>
          <p:cNvPicPr/>
          <p:nvPr/>
        </p:nvPicPr>
        <p:blipFill>
          <a:blip r:embed="rId2"/>
          <a:stretch/>
        </p:blipFill>
        <p:spPr>
          <a:xfrm>
            <a:off x="5372280" y="3724560"/>
            <a:ext cx="4480560" cy="1440000"/>
          </a:xfrm>
          <a:prstGeom prst="rect">
            <a:avLst/>
          </a:prstGeom>
          <a:ln>
            <a:noFill/>
          </a:ln>
        </p:spPr>
      </p:pic>
      <p:sp>
        <p:nvSpPr>
          <p:cNvPr id="206" name="CustomShape 4"/>
          <p:cNvSpPr/>
          <p:nvPr/>
        </p:nvSpPr>
        <p:spPr>
          <a:xfrm>
            <a:off x="1141560" y="5353920"/>
            <a:ext cx="609552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ea typeface="Century Gothic"/>
              </a:rPr>
              <a:t>1 x Zombie Wrangler</a:t>
            </a:r>
            <a:endParaRPr b="0" lang="en-US" sz="1800" spc="-1" strike="noStrike">
              <a:latin typeface="Arial"/>
            </a:endParaRPr>
          </a:p>
        </p:txBody>
      </p:sp>
      <p:pic>
        <p:nvPicPr>
          <p:cNvPr id="207" name="Picture 7" descr=""/>
          <p:cNvPicPr/>
          <p:nvPr/>
        </p:nvPicPr>
        <p:blipFill>
          <a:blip r:embed="rId3"/>
          <a:stretch/>
        </p:blipFill>
        <p:spPr>
          <a:xfrm>
            <a:off x="5398560" y="5404320"/>
            <a:ext cx="4480560" cy="12848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08" name="TextShape 1"/>
          <p:cNvSpPr txBox="1"/>
          <p:nvPr/>
        </p:nvSpPr>
        <p:spPr>
          <a:xfrm>
            <a:off x="643320" y="609480"/>
            <a:ext cx="6573240" cy="1904760"/>
          </a:xfrm>
          <a:prstGeom prst="rect">
            <a:avLst/>
          </a:prstGeom>
          <a:noFill/>
          <a:ln>
            <a:noFill/>
          </a:ln>
        </p:spPr>
        <p:txBody>
          <a:bodyPr anchor="ctr">
            <a:normAutofit/>
          </a:bodyPr>
          <a:p>
            <a:pPr>
              <a:lnSpc>
                <a:spcPct val="100000"/>
              </a:lnSpc>
            </a:pPr>
            <a:r>
              <a:rPr b="0" lang="en-US" sz="3200" spc="-1" strike="noStrike" cap="all">
                <a:solidFill>
                  <a:srgbClr val="ffffff"/>
                </a:solidFill>
                <a:latin typeface="Century Gothic"/>
              </a:rPr>
              <a:t>Build Your Own C2 – </a:t>
            </a:r>
            <a:r>
              <a:rPr b="0" lang="en-US" sz="3200" spc="-1" strike="noStrike" cap="small">
                <a:solidFill>
                  <a:srgbClr val="ffffff"/>
                </a:solidFill>
                <a:latin typeface="Century Gothic"/>
                <a:ea typeface="Century Gothic"/>
              </a:rPr>
              <a:t>directions</a:t>
            </a:r>
            <a:endParaRPr b="0" lang="en-US" sz="3200" spc="-1" strike="noStrike">
              <a:solidFill>
                <a:srgbClr val="ffffff"/>
              </a:solidFill>
              <a:latin typeface="Century Gothic"/>
            </a:endParaRPr>
          </a:p>
        </p:txBody>
      </p:sp>
      <p:sp>
        <p:nvSpPr>
          <p:cNvPr id="209" name="TextShape 2"/>
          <p:cNvSpPr txBox="1"/>
          <p:nvPr/>
        </p:nvSpPr>
        <p:spPr>
          <a:xfrm>
            <a:off x="643320" y="2666880"/>
            <a:ext cx="6573240" cy="3215880"/>
          </a:xfrm>
          <a:prstGeom prst="rect">
            <a:avLst/>
          </a:prstGeom>
          <a:noFill/>
          <a:ln>
            <a:noFill/>
          </a:ln>
        </p:spPr>
        <p:txBody>
          <a:bodyPr>
            <a:normAutofit/>
          </a:bodyPr>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p:txBody>
      </p:sp>
      <p:sp>
        <p:nvSpPr>
          <p:cNvPr id="210" name="CustomShape 3"/>
          <p:cNvSpPr/>
          <p:nvPr/>
        </p:nvSpPr>
        <p:spPr>
          <a:xfrm>
            <a:off x="6234840" y="698400"/>
            <a:ext cx="5797440" cy="6021360"/>
          </a:xfrm>
          <a:prstGeom prst="roundRect">
            <a:avLst>
              <a:gd name="adj" fmla="val 3517"/>
            </a:avLst>
          </a:prstGeom>
          <a:blipFill rotWithShape="0">
            <a:blip r:embed="rId2"/>
            <a:stretch>
              <a:fillRect/>
            </a:stretch>
          </a:blipFill>
          <a:ln w="38160">
            <a:solidFill>
              <a:srgbClr val="363d46"/>
            </a:solidFill>
            <a:round/>
          </a:ln>
          <a:effectLst>
            <a:innerShdw blurRad="57150" dir="14460000" dist="38100">
              <a:srgbClr val="000000">
                <a:alpha val="70000"/>
              </a:srgbClr>
            </a:innerShdw>
          </a:effectLst>
        </p:spPr>
        <p:style>
          <a:lnRef idx="0"/>
          <a:fillRef idx="0"/>
          <a:effectRef idx="0"/>
          <a:fontRef idx="minor"/>
        </p:style>
      </p:sp>
      <p:sp>
        <p:nvSpPr>
          <p:cNvPr id="211" name="CustomShape 4"/>
          <p:cNvSpPr/>
          <p:nvPr/>
        </p:nvSpPr>
        <p:spPr>
          <a:xfrm>
            <a:off x="640800" y="2473200"/>
            <a:ext cx="5689800" cy="3123720"/>
          </a:xfrm>
          <a:prstGeom prst="rect">
            <a:avLst/>
          </a:prstGeom>
          <a:noFill/>
          <a:ln>
            <a:noFill/>
          </a:ln>
        </p:spPr>
        <p:style>
          <a:lnRef idx="0"/>
          <a:fillRef idx="0"/>
          <a:effectRef idx="0"/>
          <a:fontRef idx="minor"/>
        </p:style>
        <p:txBody>
          <a:bodyPr>
            <a:normAutofit/>
          </a:bodyPr>
          <a:p>
            <a:pPr>
              <a:lnSpc>
                <a:spcPct val="100000"/>
              </a:lnSpc>
              <a:spcBef>
                <a:spcPts val="400"/>
              </a:spcBef>
              <a:spcAft>
                <a:spcPts val="601"/>
              </a:spcAft>
            </a:pPr>
            <a:r>
              <a:rPr b="0" lang="en-US" sz="2000" spc="-1" strike="noStrike" cap="small">
                <a:solidFill>
                  <a:srgbClr val="ffffff"/>
                </a:solidFill>
                <a:latin typeface="Century Gothic"/>
              </a:rPr>
              <a:t>directions:</a:t>
            </a: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Read the command from stdin/wss</a:t>
            </a: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On windows, run the command through cmd.exe</a:t>
            </a: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Encode the command and send it to the zombie</a:t>
            </a: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Read the incoming data and display it</a:t>
            </a:r>
            <a:endParaRPr b="0" lang="en-US" sz="2000" spc="-1" strike="noStrike">
              <a:latin typeface="Arial"/>
            </a:endParaRPr>
          </a:p>
          <a:p>
            <a:pPr>
              <a:lnSpc>
                <a:spcPct val="100000"/>
              </a:lnSpc>
              <a:spcBef>
                <a:spcPts val="400"/>
              </a:spcBef>
              <a:spcAft>
                <a:spcPts val="601"/>
              </a:spcAft>
            </a:pPr>
            <a:endParaRPr b="0" lang="en-US" sz="2000" spc="-1" strike="noStrike">
              <a:latin typeface="Arial"/>
            </a:endParaRPr>
          </a:p>
          <a:p>
            <a:pPr>
              <a:lnSpc>
                <a:spcPct val="100000"/>
              </a:lnSpc>
              <a:spcBef>
                <a:spcPts val="400"/>
              </a:spcBef>
              <a:spcAft>
                <a:spcPts val="601"/>
              </a:spcAft>
            </a:pPr>
            <a:endParaRPr b="0" lang="en-US" sz="2000" spc="-1" strike="noStrike">
              <a:latin typeface="Arial"/>
            </a:endParaRPr>
          </a:p>
          <a:p>
            <a:pPr>
              <a:lnSpc>
                <a:spcPct val="100000"/>
              </a:lnSpc>
              <a:spcBef>
                <a:spcPts val="400"/>
              </a:spcBef>
              <a:spcAft>
                <a:spcPts val="601"/>
              </a:spcAf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212" name="Picture 8" descr="A close up of a cat wearing sunglasses&#10;&#10;Description generated with high confidence"/>
          <p:cNvPicPr/>
          <p:nvPr/>
        </p:nvPicPr>
        <p:blipFill>
          <a:blip r:embed="rId2">
            <a:alphaModFix amt="15000"/>
          </a:blip>
          <a:stretch/>
        </p:blipFill>
        <p:spPr>
          <a:xfrm>
            <a:off x="0" y="0"/>
            <a:ext cx="12191760" cy="6857640"/>
          </a:xfrm>
          <a:prstGeom prst="rect">
            <a:avLst/>
          </a:prstGeom>
          <a:ln>
            <a:noFill/>
          </a:ln>
        </p:spPr>
      </p:pic>
      <p:sp>
        <p:nvSpPr>
          <p:cNvPr id="213" name="TextShape 1"/>
          <p:cNvSpPr txBox="1"/>
          <p:nvPr/>
        </p:nvSpPr>
        <p:spPr>
          <a:xfrm>
            <a:off x="1751040" y="609480"/>
            <a:ext cx="8676000" cy="3200040"/>
          </a:xfrm>
          <a:prstGeom prst="rect">
            <a:avLst/>
          </a:prstGeom>
          <a:noFill/>
          <a:ln>
            <a:noFill/>
          </a:ln>
        </p:spPr>
        <p:txBody>
          <a:bodyPr anchor="b">
            <a:normAutofit/>
          </a:bodyPr>
          <a:p>
            <a:pPr algn="ctr">
              <a:lnSpc>
                <a:spcPct val="100000"/>
              </a:lnSpc>
            </a:pPr>
            <a:r>
              <a:rPr b="0" lang="en-US" sz="4800" spc="-1" strike="noStrike" cap="all">
                <a:solidFill>
                  <a:srgbClr val="ffffff"/>
                </a:solidFill>
                <a:latin typeface="Century Gothic"/>
              </a:rPr>
              <a:t>APT research</a:t>
            </a:r>
            <a:endParaRPr b="0" lang="en-US" sz="4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Research – find campaigns</a:t>
            </a:r>
            <a:endParaRPr b="0" lang="en-US" sz="3200" spc="-1" strike="noStrike">
              <a:solidFill>
                <a:srgbClr val="ffffff"/>
              </a:solidFill>
              <a:latin typeface="Century Gothic"/>
            </a:endParaRPr>
          </a:p>
        </p:txBody>
      </p:sp>
      <p:sp>
        <p:nvSpPr>
          <p:cNvPr id="215" name="TextShape 2"/>
          <p:cNvSpPr txBox="1"/>
          <p:nvPr/>
        </p:nvSpPr>
        <p:spPr>
          <a:xfrm>
            <a:off x="1141560" y="2666880"/>
            <a:ext cx="9905760" cy="3123720"/>
          </a:xfrm>
          <a:prstGeom prst="rect">
            <a:avLst/>
          </a:prstGeom>
          <a:noFill/>
          <a:ln>
            <a:noFill/>
          </a:ln>
        </p:spPr>
        <p:txBody>
          <a:bodyPr>
            <a:normAutofit/>
          </a:bodyPr>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Twitter</a:t>
            </a:r>
            <a:endParaRPr b="0" lang="en-US"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Blogs/RSS feeds</a:t>
            </a:r>
            <a:endParaRPr b="0" lang="en-US"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Threat Intel</a:t>
            </a:r>
            <a:endParaRPr b="0" lang="en-US"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Security Operations Center (SOC)</a:t>
            </a: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p:txBody>
      </p:sp>
      <p:sp>
        <p:nvSpPr>
          <p:cNvPr id="216" name="CustomShape 3"/>
          <p:cNvSpPr/>
          <p:nvPr/>
        </p:nvSpPr>
        <p:spPr>
          <a:xfrm>
            <a:off x="7071480" y="2666880"/>
            <a:ext cx="6095520" cy="2123280"/>
          </a:xfrm>
          <a:prstGeom prst="rect">
            <a:avLst/>
          </a:prstGeom>
          <a:noFill/>
          <a:ln>
            <a:noFill/>
          </a:ln>
        </p:spPr>
        <p:style>
          <a:lnRef idx="0"/>
          <a:fillRef idx="0"/>
          <a:effectRef idx="0"/>
          <a:fontRef idx="minor"/>
        </p:style>
        <p:txBody>
          <a:bodyPr lIns="90000" rIns="90000" tIns="45000" bIns="45000">
            <a:spAutoFit/>
          </a:bodyPr>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VirusTotal (samples)</a:t>
            </a:r>
            <a:endParaRPr b="0" lang="en-US" sz="2000" spc="-1" strike="noStrike">
              <a:latin typeface="Arial"/>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Hybrid-Analysis (samples)</a:t>
            </a:r>
            <a:endParaRPr b="0" lang="en-US" sz="2000" spc="-1" strike="noStrike">
              <a:latin typeface="Arial"/>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MalShare (sampes)</a:t>
            </a:r>
            <a:endParaRPr b="0" lang="en-US" sz="2000" spc="-1" strike="noStrike">
              <a:latin typeface="Arial"/>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GitHub (reports)</a:t>
            </a:r>
            <a:endParaRPr b="0" lang="en-US" sz="2000" spc="-1" strike="noStrike">
              <a:latin typeface="Arial"/>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Blogs (reports)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research – emulation</a:t>
            </a:r>
            <a:endParaRPr b="0" lang="en-US" sz="3200" spc="-1" strike="noStrike">
              <a:solidFill>
                <a:srgbClr val="ffffff"/>
              </a:solidFill>
              <a:latin typeface="Century Gothic"/>
            </a:endParaRPr>
          </a:p>
        </p:txBody>
      </p:sp>
      <p:sp>
        <p:nvSpPr>
          <p:cNvPr id="218" name="TextShape 2"/>
          <p:cNvSpPr txBox="1"/>
          <p:nvPr/>
        </p:nvSpPr>
        <p:spPr>
          <a:xfrm>
            <a:off x="1141560" y="2666880"/>
            <a:ext cx="9905760" cy="3123720"/>
          </a:xfrm>
          <a:prstGeom prst="rect">
            <a:avLst/>
          </a:prstGeom>
          <a:noFill/>
          <a:ln>
            <a:noFill/>
          </a:ln>
        </p:spPr>
        <p:txBody>
          <a:bodyPr>
            <a:normAutofit/>
          </a:bodyPr>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Automatic IOC (Indicator Of Compromise) extraction from various RSS feeds/blogs (file names and registry keys)</a:t>
            </a:r>
            <a:endParaRPr b="0" lang="en-US"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Manual analysis of reports to extract IOCs (e.g. file names, registry keys, domain names, etc)</a:t>
            </a:r>
            <a:endParaRPr b="0" lang="en-US"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Reverse Engineer samples and implement similar techniques without a malicious payload</a:t>
            </a: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Research – implementation </a:t>
            </a:r>
            <a:endParaRPr b="0" lang="en-US" sz="3200" spc="-1" strike="noStrike">
              <a:solidFill>
                <a:srgbClr val="ffffff"/>
              </a:solidFill>
              <a:latin typeface="Century Gothic"/>
            </a:endParaRPr>
          </a:p>
        </p:txBody>
      </p:sp>
      <p:pic>
        <p:nvPicPr>
          <p:cNvPr id="220" name="Graphic 4" descr="Cat"/>
          <p:cNvPicPr/>
          <p:nvPr/>
        </p:nvPicPr>
        <p:blipFill>
          <a:blip r:embed="rId1"/>
          <a:stretch/>
        </p:blipFill>
        <p:spPr>
          <a:xfrm>
            <a:off x="5638680" y="2063520"/>
            <a:ext cx="914040" cy="914040"/>
          </a:xfrm>
          <a:prstGeom prst="rect">
            <a:avLst/>
          </a:prstGeom>
          <a:ln>
            <a:noFill/>
          </a:ln>
        </p:spPr>
      </p:pic>
      <p:pic>
        <p:nvPicPr>
          <p:cNvPr id="221" name="Graphic 15" descr="Fingerprint"/>
          <p:cNvPicPr/>
          <p:nvPr/>
        </p:nvPicPr>
        <p:blipFill>
          <a:blip r:embed="rId2"/>
          <a:stretch/>
        </p:blipFill>
        <p:spPr>
          <a:xfrm>
            <a:off x="9275400" y="3435120"/>
            <a:ext cx="914040" cy="914040"/>
          </a:xfrm>
          <a:prstGeom prst="rect">
            <a:avLst/>
          </a:prstGeom>
          <a:ln>
            <a:noFill/>
          </a:ln>
        </p:spPr>
      </p:pic>
      <p:pic>
        <p:nvPicPr>
          <p:cNvPr id="222" name="Graphic 15" descr="Fingerprint"/>
          <p:cNvPicPr/>
          <p:nvPr/>
        </p:nvPicPr>
        <p:blipFill>
          <a:blip r:embed="rId3"/>
          <a:stretch/>
        </p:blipFill>
        <p:spPr>
          <a:xfrm>
            <a:off x="5684400" y="3435120"/>
            <a:ext cx="914040" cy="914040"/>
          </a:xfrm>
          <a:prstGeom prst="rect">
            <a:avLst/>
          </a:prstGeom>
          <a:ln>
            <a:noFill/>
          </a:ln>
        </p:spPr>
      </p:pic>
      <p:pic>
        <p:nvPicPr>
          <p:cNvPr id="223" name="Graphic 15" descr="Fingerprint"/>
          <p:cNvPicPr/>
          <p:nvPr/>
        </p:nvPicPr>
        <p:blipFill>
          <a:blip r:embed="rId4"/>
          <a:stretch/>
        </p:blipFill>
        <p:spPr>
          <a:xfrm>
            <a:off x="2083320" y="3435120"/>
            <a:ext cx="914040" cy="914040"/>
          </a:xfrm>
          <a:prstGeom prst="rect">
            <a:avLst/>
          </a:prstGeom>
          <a:ln>
            <a:noFill/>
          </a:ln>
        </p:spPr>
      </p:pic>
      <p:pic>
        <p:nvPicPr>
          <p:cNvPr id="224" name="Graphic 4" descr="List"/>
          <p:cNvPicPr/>
          <p:nvPr/>
        </p:nvPicPr>
        <p:blipFill>
          <a:blip r:embed="rId5"/>
          <a:stretch/>
        </p:blipFill>
        <p:spPr>
          <a:xfrm>
            <a:off x="941400" y="4767120"/>
            <a:ext cx="914040" cy="914040"/>
          </a:xfrm>
          <a:prstGeom prst="rect">
            <a:avLst/>
          </a:prstGeom>
          <a:ln>
            <a:noFill/>
          </a:ln>
        </p:spPr>
      </p:pic>
      <p:pic>
        <p:nvPicPr>
          <p:cNvPr id="225" name="Graphic 6" descr="Document"/>
          <p:cNvPicPr/>
          <p:nvPr/>
        </p:nvPicPr>
        <p:blipFill>
          <a:blip r:embed="rId6"/>
          <a:stretch/>
        </p:blipFill>
        <p:spPr>
          <a:xfrm>
            <a:off x="3213720" y="4763880"/>
            <a:ext cx="914040" cy="914040"/>
          </a:xfrm>
          <a:prstGeom prst="rect">
            <a:avLst/>
          </a:prstGeom>
          <a:ln>
            <a:noFill/>
          </a:ln>
        </p:spPr>
      </p:pic>
      <p:pic>
        <p:nvPicPr>
          <p:cNvPr id="226" name="Graphic 8" descr="Tools"/>
          <p:cNvPicPr/>
          <p:nvPr/>
        </p:nvPicPr>
        <p:blipFill>
          <a:blip r:embed="rId7"/>
          <a:stretch/>
        </p:blipFill>
        <p:spPr>
          <a:xfrm>
            <a:off x="2079360" y="4767120"/>
            <a:ext cx="914040" cy="914040"/>
          </a:xfrm>
          <a:prstGeom prst="rect">
            <a:avLst/>
          </a:prstGeom>
          <a:ln>
            <a:noFill/>
          </a:ln>
        </p:spPr>
      </p:pic>
      <p:pic>
        <p:nvPicPr>
          <p:cNvPr id="227" name="Graphic 4" descr="List"/>
          <p:cNvPicPr/>
          <p:nvPr/>
        </p:nvPicPr>
        <p:blipFill>
          <a:blip r:embed="rId8"/>
          <a:stretch/>
        </p:blipFill>
        <p:spPr>
          <a:xfrm>
            <a:off x="4605480" y="4798440"/>
            <a:ext cx="914040" cy="914040"/>
          </a:xfrm>
          <a:prstGeom prst="rect">
            <a:avLst/>
          </a:prstGeom>
          <a:ln>
            <a:noFill/>
          </a:ln>
        </p:spPr>
      </p:pic>
      <p:pic>
        <p:nvPicPr>
          <p:cNvPr id="228" name="Graphic 6" descr="Document"/>
          <p:cNvPicPr/>
          <p:nvPr/>
        </p:nvPicPr>
        <p:blipFill>
          <a:blip r:embed="rId9"/>
          <a:stretch/>
        </p:blipFill>
        <p:spPr>
          <a:xfrm>
            <a:off x="6877800" y="4795200"/>
            <a:ext cx="914040" cy="914040"/>
          </a:xfrm>
          <a:prstGeom prst="rect">
            <a:avLst/>
          </a:prstGeom>
          <a:ln>
            <a:noFill/>
          </a:ln>
        </p:spPr>
      </p:pic>
      <p:pic>
        <p:nvPicPr>
          <p:cNvPr id="229" name="Graphic 8" descr="Tools"/>
          <p:cNvPicPr/>
          <p:nvPr/>
        </p:nvPicPr>
        <p:blipFill>
          <a:blip r:embed="rId10"/>
          <a:stretch/>
        </p:blipFill>
        <p:spPr>
          <a:xfrm>
            <a:off x="5743080" y="4798440"/>
            <a:ext cx="914040" cy="914040"/>
          </a:xfrm>
          <a:prstGeom prst="rect">
            <a:avLst/>
          </a:prstGeom>
          <a:ln>
            <a:noFill/>
          </a:ln>
        </p:spPr>
      </p:pic>
      <p:pic>
        <p:nvPicPr>
          <p:cNvPr id="230" name="Graphic 4" descr="List"/>
          <p:cNvPicPr/>
          <p:nvPr/>
        </p:nvPicPr>
        <p:blipFill>
          <a:blip r:embed="rId11"/>
          <a:stretch/>
        </p:blipFill>
        <p:spPr>
          <a:xfrm>
            <a:off x="8175240" y="4777560"/>
            <a:ext cx="914040" cy="914040"/>
          </a:xfrm>
          <a:prstGeom prst="rect">
            <a:avLst/>
          </a:prstGeom>
          <a:ln>
            <a:noFill/>
          </a:ln>
        </p:spPr>
      </p:pic>
      <p:pic>
        <p:nvPicPr>
          <p:cNvPr id="231" name="Graphic 6" descr="Document"/>
          <p:cNvPicPr/>
          <p:nvPr/>
        </p:nvPicPr>
        <p:blipFill>
          <a:blip r:embed="rId12"/>
          <a:stretch/>
        </p:blipFill>
        <p:spPr>
          <a:xfrm>
            <a:off x="10447560" y="4774320"/>
            <a:ext cx="914040" cy="914040"/>
          </a:xfrm>
          <a:prstGeom prst="rect">
            <a:avLst/>
          </a:prstGeom>
          <a:ln>
            <a:noFill/>
          </a:ln>
        </p:spPr>
      </p:pic>
      <p:pic>
        <p:nvPicPr>
          <p:cNvPr id="232" name="Graphic 8" descr="Tools"/>
          <p:cNvPicPr/>
          <p:nvPr/>
        </p:nvPicPr>
        <p:blipFill>
          <a:blip r:embed="rId13"/>
          <a:stretch/>
        </p:blipFill>
        <p:spPr>
          <a:xfrm>
            <a:off x="9313200" y="4777560"/>
            <a:ext cx="914040" cy="914040"/>
          </a:xfrm>
          <a:prstGeom prst="rect">
            <a:avLst/>
          </a:prstGeom>
          <a:ln>
            <a:noFill/>
          </a:ln>
        </p:spPr>
      </p:pic>
      <p:sp>
        <p:nvSpPr>
          <p:cNvPr id="233" name="CustomShape 2"/>
          <p:cNvSpPr/>
          <p:nvPr/>
        </p:nvSpPr>
        <p:spPr>
          <a:xfrm flipH="1">
            <a:off x="6135120" y="2971800"/>
            <a:ext cx="3960" cy="46512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sp>
        <p:nvSpPr>
          <p:cNvPr id="234" name="CustomShape 3"/>
          <p:cNvSpPr/>
          <p:nvPr/>
        </p:nvSpPr>
        <p:spPr>
          <a:xfrm>
            <a:off x="6609600" y="2689920"/>
            <a:ext cx="2855520" cy="69480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sp>
        <p:nvSpPr>
          <p:cNvPr id="235" name="CustomShape 4"/>
          <p:cNvSpPr/>
          <p:nvPr/>
        </p:nvSpPr>
        <p:spPr>
          <a:xfrm flipH="1">
            <a:off x="2597040" y="2689920"/>
            <a:ext cx="2916000" cy="70524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sp>
        <p:nvSpPr>
          <p:cNvPr id="236" name="CustomShape 5"/>
          <p:cNvSpPr/>
          <p:nvPr/>
        </p:nvSpPr>
        <p:spPr>
          <a:xfrm flipH="1">
            <a:off x="2533680" y="4349520"/>
            <a:ext cx="3960" cy="46512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sp>
        <p:nvSpPr>
          <p:cNvPr id="237" name="CustomShape 6"/>
          <p:cNvSpPr/>
          <p:nvPr/>
        </p:nvSpPr>
        <p:spPr>
          <a:xfrm flipH="1">
            <a:off x="6145560" y="4339080"/>
            <a:ext cx="3960" cy="46512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sp>
        <p:nvSpPr>
          <p:cNvPr id="238" name="CustomShape 7"/>
          <p:cNvSpPr/>
          <p:nvPr/>
        </p:nvSpPr>
        <p:spPr>
          <a:xfrm flipH="1">
            <a:off x="9767520" y="4339080"/>
            <a:ext cx="3960" cy="46512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sp>
        <p:nvSpPr>
          <p:cNvPr id="239" name="CustomShape 8"/>
          <p:cNvSpPr/>
          <p:nvPr/>
        </p:nvSpPr>
        <p:spPr>
          <a:xfrm flipH="1">
            <a:off x="5060520" y="4203360"/>
            <a:ext cx="588240" cy="56952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sp>
        <p:nvSpPr>
          <p:cNvPr id="240" name="CustomShape 9"/>
          <p:cNvSpPr/>
          <p:nvPr/>
        </p:nvSpPr>
        <p:spPr>
          <a:xfrm flipH="1">
            <a:off x="1459440" y="4151160"/>
            <a:ext cx="588240" cy="56952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sp>
        <p:nvSpPr>
          <p:cNvPr id="241" name="CustomShape 10"/>
          <p:cNvSpPr/>
          <p:nvPr/>
        </p:nvSpPr>
        <p:spPr>
          <a:xfrm flipH="1">
            <a:off x="8672040" y="4172040"/>
            <a:ext cx="588240" cy="56952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sp>
        <p:nvSpPr>
          <p:cNvPr id="242" name="CustomShape 11"/>
          <p:cNvSpPr/>
          <p:nvPr/>
        </p:nvSpPr>
        <p:spPr>
          <a:xfrm>
            <a:off x="6745320" y="4172040"/>
            <a:ext cx="621720" cy="59040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sp>
        <p:nvSpPr>
          <p:cNvPr id="243" name="CustomShape 12"/>
          <p:cNvSpPr/>
          <p:nvPr/>
        </p:nvSpPr>
        <p:spPr>
          <a:xfrm>
            <a:off x="10262880" y="4182480"/>
            <a:ext cx="621720" cy="59040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sp>
        <p:nvSpPr>
          <p:cNvPr id="244" name="CustomShape 13"/>
          <p:cNvSpPr/>
          <p:nvPr/>
        </p:nvSpPr>
        <p:spPr>
          <a:xfrm>
            <a:off x="3029040" y="4151160"/>
            <a:ext cx="621720" cy="590400"/>
          </a:xfrm>
          <a:custGeom>
            <a:avLst/>
            <a:gdLst/>
            <a:ahLst/>
            <a:rect l="l" t="t" r="r" b="b"/>
            <a:pathLst>
              <a:path w="21600" h="21600">
                <a:moveTo>
                  <a:pt x="0" y="0"/>
                </a:moveTo>
                <a:lnTo>
                  <a:pt x="21600" y="21600"/>
                </a:lnTo>
              </a:path>
            </a:pathLst>
          </a:custGeom>
          <a:noFill/>
          <a:ln cap="rnd">
            <a:solidFill>
              <a:schemeClr val="tx1"/>
            </a:solidFill>
            <a:round/>
            <a:tailEnd len="med" type="triangle" w="med"/>
          </a:ln>
          <a:effectLst>
            <a:innerShdw blurRad="50800" dir="13500000" dist="25400">
              <a:srgbClr val="000000">
                <a:alpha val="55000"/>
              </a:srgbClr>
            </a:innerShdw>
          </a:effectLst>
        </p:spPr>
        <p:style>
          <a:lnRef idx="3">
            <a:schemeClr val="dk1"/>
          </a:lnRef>
          <a:fillRef idx="0">
            <a:schemeClr val="dk1"/>
          </a:fillRef>
          <a:effectRef idx="2">
            <a:schemeClr val="dk1"/>
          </a:effectRef>
          <a:fontRef idx="minor"/>
        </p:style>
      </p:sp>
      <p:pic>
        <p:nvPicPr>
          <p:cNvPr id="245" name="Graphic 4" descr="Cat"/>
          <p:cNvPicPr/>
          <p:nvPr/>
        </p:nvPicPr>
        <p:blipFill>
          <a:blip r:embed="rId14"/>
          <a:stretch/>
        </p:blipFill>
        <p:spPr>
          <a:xfrm>
            <a:off x="9934560" y="241560"/>
            <a:ext cx="372960" cy="361800"/>
          </a:xfrm>
          <a:prstGeom prst="rect">
            <a:avLst/>
          </a:prstGeom>
          <a:ln>
            <a:noFill/>
          </a:ln>
        </p:spPr>
      </p:pic>
      <p:pic>
        <p:nvPicPr>
          <p:cNvPr id="246" name="Graphic 15" descr="Fingerprint"/>
          <p:cNvPicPr/>
          <p:nvPr/>
        </p:nvPicPr>
        <p:blipFill>
          <a:blip r:embed="rId15"/>
          <a:stretch/>
        </p:blipFill>
        <p:spPr>
          <a:xfrm>
            <a:off x="9937800" y="740520"/>
            <a:ext cx="417240" cy="417240"/>
          </a:xfrm>
          <a:prstGeom prst="rect">
            <a:avLst/>
          </a:prstGeom>
          <a:ln>
            <a:noFill/>
          </a:ln>
        </p:spPr>
      </p:pic>
      <p:pic>
        <p:nvPicPr>
          <p:cNvPr id="247" name="Graphic 4" descr="List"/>
          <p:cNvPicPr/>
          <p:nvPr/>
        </p:nvPicPr>
        <p:blipFill>
          <a:blip r:embed="rId16"/>
          <a:stretch/>
        </p:blipFill>
        <p:spPr>
          <a:xfrm>
            <a:off x="9975240" y="1243800"/>
            <a:ext cx="317520" cy="328680"/>
          </a:xfrm>
          <a:prstGeom prst="rect">
            <a:avLst/>
          </a:prstGeom>
          <a:ln>
            <a:noFill/>
          </a:ln>
        </p:spPr>
      </p:pic>
      <p:pic>
        <p:nvPicPr>
          <p:cNvPr id="248" name="Graphic 6" descr="Document"/>
          <p:cNvPicPr/>
          <p:nvPr/>
        </p:nvPicPr>
        <p:blipFill>
          <a:blip r:embed="rId17"/>
          <a:stretch/>
        </p:blipFill>
        <p:spPr>
          <a:xfrm>
            <a:off x="9972720" y="2068560"/>
            <a:ext cx="317520" cy="317520"/>
          </a:xfrm>
          <a:prstGeom prst="rect">
            <a:avLst/>
          </a:prstGeom>
          <a:ln>
            <a:noFill/>
          </a:ln>
        </p:spPr>
      </p:pic>
      <p:pic>
        <p:nvPicPr>
          <p:cNvPr id="249" name="Graphic 8" descr="Tools"/>
          <p:cNvPicPr/>
          <p:nvPr/>
        </p:nvPicPr>
        <p:blipFill>
          <a:blip r:embed="rId18"/>
          <a:stretch/>
        </p:blipFill>
        <p:spPr>
          <a:xfrm>
            <a:off x="9953640" y="1630080"/>
            <a:ext cx="317520" cy="328680"/>
          </a:xfrm>
          <a:prstGeom prst="rect">
            <a:avLst/>
          </a:prstGeom>
          <a:ln>
            <a:noFill/>
          </a:ln>
        </p:spPr>
      </p:pic>
      <p:sp>
        <p:nvSpPr>
          <p:cNvPr id="250" name="CustomShape 14"/>
          <p:cNvSpPr/>
          <p:nvPr/>
        </p:nvSpPr>
        <p:spPr>
          <a:xfrm>
            <a:off x="10312560" y="240840"/>
            <a:ext cx="2742840" cy="366120"/>
          </a:xfrm>
          <a:prstGeom prst="rect">
            <a:avLst/>
          </a:prstGeom>
          <a:noFill/>
          <a:ln>
            <a:noFill/>
          </a:ln>
        </p:spPr>
        <p:style>
          <a:lnRef idx="0"/>
          <a:fillRef idx="0"/>
          <a:effectRef idx="0"/>
          <a:fontRef idx="minor"/>
        </p:style>
        <p:txBody>
          <a:bodyPr>
            <a:spAutoFit/>
          </a:bodyPr>
          <a:p>
            <a:pPr>
              <a:lnSpc>
                <a:spcPct val="100000"/>
              </a:lnSpc>
            </a:pPr>
            <a:r>
              <a:rPr b="0" lang="en-US" sz="1800" spc="-1" strike="noStrike">
                <a:solidFill>
                  <a:srgbClr val="ffffff"/>
                </a:solidFill>
                <a:latin typeface="Century Gothic"/>
              </a:rPr>
              <a:t>Threat Actor</a:t>
            </a:r>
            <a:endParaRPr b="0" lang="en-US" sz="1800" spc="-1" strike="noStrike">
              <a:latin typeface="Arial"/>
            </a:endParaRPr>
          </a:p>
        </p:txBody>
      </p:sp>
      <p:sp>
        <p:nvSpPr>
          <p:cNvPr id="251" name="CustomShape 15"/>
          <p:cNvSpPr/>
          <p:nvPr/>
        </p:nvSpPr>
        <p:spPr>
          <a:xfrm>
            <a:off x="10356480" y="737640"/>
            <a:ext cx="2742840" cy="366120"/>
          </a:xfrm>
          <a:prstGeom prst="rect">
            <a:avLst/>
          </a:prstGeom>
          <a:noFill/>
          <a:ln>
            <a:noFill/>
          </a:ln>
        </p:spPr>
        <p:style>
          <a:lnRef idx="0"/>
          <a:fillRef idx="0"/>
          <a:effectRef idx="0"/>
          <a:fontRef idx="minor"/>
        </p:style>
        <p:txBody>
          <a:bodyPr>
            <a:spAutoFit/>
          </a:bodyPr>
          <a:p>
            <a:pPr>
              <a:lnSpc>
                <a:spcPct val="100000"/>
              </a:lnSpc>
            </a:pPr>
            <a:r>
              <a:rPr b="0" lang="en-US" sz="1800" spc="-1" strike="noStrike">
                <a:solidFill>
                  <a:srgbClr val="ffffff"/>
                </a:solidFill>
                <a:latin typeface="Century Gothic"/>
              </a:rPr>
              <a:t>Profile</a:t>
            </a:r>
            <a:endParaRPr b="0" lang="en-US" sz="1800" spc="-1" strike="noStrike">
              <a:latin typeface="Arial"/>
            </a:endParaRPr>
          </a:p>
        </p:txBody>
      </p:sp>
      <p:sp>
        <p:nvSpPr>
          <p:cNvPr id="252" name="CustomShape 16"/>
          <p:cNvSpPr/>
          <p:nvPr/>
        </p:nvSpPr>
        <p:spPr>
          <a:xfrm>
            <a:off x="10356480" y="1201680"/>
            <a:ext cx="2742840" cy="366120"/>
          </a:xfrm>
          <a:prstGeom prst="rect">
            <a:avLst/>
          </a:prstGeom>
          <a:noFill/>
          <a:ln>
            <a:noFill/>
          </a:ln>
        </p:spPr>
        <p:style>
          <a:lnRef idx="0"/>
          <a:fillRef idx="0"/>
          <a:effectRef idx="0"/>
          <a:fontRef idx="minor"/>
        </p:style>
        <p:txBody>
          <a:bodyPr>
            <a:spAutoFit/>
          </a:bodyPr>
          <a:p>
            <a:pPr>
              <a:lnSpc>
                <a:spcPct val="100000"/>
              </a:lnSpc>
            </a:pPr>
            <a:r>
              <a:rPr b="0" lang="en-US" sz="1800" spc="-1" strike="noStrike">
                <a:solidFill>
                  <a:srgbClr val="ffffff"/>
                </a:solidFill>
                <a:latin typeface="Century Gothic"/>
              </a:rPr>
              <a:t>Commands</a:t>
            </a:r>
            <a:endParaRPr b="0" lang="en-US" sz="1800" spc="-1" strike="noStrike">
              <a:latin typeface="Arial"/>
            </a:endParaRPr>
          </a:p>
        </p:txBody>
      </p:sp>
      <p:sp>
        <p:nvSpPr>
          <p:cNvPr id="253" name="CustomShape 17"/>
          <p:cNvSpPr/>
          <p:nvPr/>
        </p:nvSpPr>
        <p:spPr>
          <a:xfrm>
            <a:off x="10356480" y="1620720"/>
            <a:ext cx="2742840" cy="366120"/>
          </a:xfrm>
          <a:prstGeom prst="rect">
            <a:avLst/>
          </a:prstGeom>
          <a:noFill/>
          <a:ln>
            <a:noFill/>
          </a:ln>
        </p:spPr>
        <p:style>
          <a:lnRef idx="0"/>
          <a:fillRef idx="0"/>
          <a:effectRef idx="0"/>
          <a:fontRef idx="minor"/>
        </p:style>
        <p:txBody>
          <a:bodyPr>
            <a:spAutoFit/>
          </a:bodyPr>
          <a:p>
            <a:pPr>
              <a:lnSpc>
                <a:spcPct val="100000"/>
              </a:lnSpc>
            </a:pPr>
            <a:r>
              <a:rPr b="0" lang="en-US" sz="1800" spc="-1" strike="noStrike">
                <a:solidFill>
                  <a:srgbClr val="ffffff"/>
                </a:solidFill>
                <a:latin typeface="Century Gothic"/>
              </a:rPr>
              <a:t>Tools</a:t>
            </a:r>
            <a:endParaRPr b="0" lang="en-US" sz="1800" spc="-1" strike="noStrike">
              <a:latin typeface="Arial"/>
            </a:endParaRPr>
          </a:p>
        </p:txBody>
      </p:sp>
      <p:sp>
        <p:nvSpPr>
          <p:cNvPr id="254" name="CustomShape 18"/>
          <p:cNvSpPr/>
          <p:nvPr/>
        </p:nvSpPr>
        <p:spPr>
          <a:xfrm>
            <a:off x="10356480" y="2062800"/>
            <a:ext cx="2742840" cy="366120"/>
          </a:xfrm>
          <a:prstGeom prst="rect">
            <a:avLst/>
          </a:prstGeom>
          <a:noFill/>
          <a:ln>
            <a:noFill/>
          </a:ln>
        </p:spPr>
        <p:style>
          <a:lnRef idx="0"/>
          <a:fillRef idx="0"/>
          <a:effectRef idx="0"/>
          <a:fontRef idx="minor"/>
        </p:style>
        <p:txBody>
          <a:bodyPr>
            <a:spAutoFit/>
          </a:bodyPr>
          <a:p>
            <a:pPr>
              <a:lnSpc>
                <a:spcPct val="100000"/>
              </a:lnSpc>
            </a:pPr>
            <a:r>
              <a:rPr b="0" lang="en-US" sz="1800" spc="-1" strike="noStrike">
                <a:solidFill>
                  <a:srgbClr val="ffffff"/>
                </a:solidFill>
                <a:latin typeface="Century Gothic"/>
              </a:rPr>
              <a:t>Readme</a:t>
            </a:r>
            <a:endParaRPr b="0" lang="en-US" sz="1800" spc="-1" strike="noStrike">
              <a:latin typeface="Arial"/>
            </a:endParaRPr>
          </a:p>
        </p:txBody>
      </p:sp>
      <p:sp>
        <p:nvSpPr>
          <p:cNvPr id="255" name="CustomShape 19"/>
          <p:cNvSpPr/>
          <p:nvPr/>
        </p:nvSpPr>
        <p:spPr>
          <a:xfrm>
            <a:off x="9900720" y="144000"/>
            <a:ext cx="2064600" cy="2462400"/>
          </a:xfrm>
          <a:prstGeom prst="rect">
            <a:avLst/>
          </a:prstGeom>
          <a:noFill/>
          <a:ln cap="rnd">
            <a:round/>
          </a:ln>
        </p:spPr>
        <p:style>
          <a:lnRef idx="2">
            <a:schemeClr val="accent1">
              <a:shade val="50000"/>
            </a:schemeClr>
          </a:lnRef>
          <a:fillRef idx="1">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40" name="TextShape 1"/>
          <p:cNvSpPr txBox="1"/>
          <p:nvPr/>
        </p:nvSpPr>
        <p:spPr>
          <a:xfrm>
            <a:off x="5309280" y="609480"/>
            <a:ext cx="6223320" cy="3642480"/>
          </a:xfrm>
          <a:prstGeom prst="rect">
            <a:avLst/>
          </a:prstGeom>
          <a:noFill/>
          <a:ln>
            <a:noFill/>
          </a:ln>
        </p:spPr>
        <p:txBody>
          <a:bodyPr anchor="b">
            <a:normAutofit/>
          </a:bodyPr>
          <a:p>
            <a:pPr algn="ctr">
              <a:lnSpc>
                <a:spcPct val="100000"/>
              </a:lnSpc>
            </a:pPr>
            <a:r>
              <a:rPr b="0" lang="en-US" sz="4800" spc="-1" strike="noStrike" cap="all">
                <a:solidFill>
                  <a:srgbClr val="ffffff"/>
                </a:solidFill>
                <a:latin typeface="Century Gothic"/>
              </a:rPr>
              <a:t>Disclaimer</a:t>
            </a:r>
            <a:endParaRPr b="0" lang="en-US" sz="4800" spc="-1" strike="noStrike">
              <a:solidFill>
                <a:srgbClr val="ffffff"/>
              </a:solidFill>
              <a:latin typeface="Century Gothic"/>
            </a:endParaRPr>
          </a:p>
        </p:txBody>
      </p:sp>
      <p:sp>
        <p:nvSpPr>
          <p:cNvPr id="141" name="TextShape 2"/>
          <p:cNvSpPr txBox="1"/>
          <p:nvPr/>
        </p:nvSpPr>
        <p:spPr>
          <a:xfrm>
            <a:off x="5309280" y="4365360"/>
            <a:ext cx="6223320" cy="1792800"/>
          </a:xfrm>
          <a:prstGeom prst="rect">
            <a:avLst/>
          </a:prstGeom>
          <a:noFill/>
          <a:ln>
            <a:noFill/>
          </a:ln>
        </p:spPr>
        <p:txBody>
          <a:bodyPr>
            <a:normAutofit fontScale="88000"/>
          </a:bodyPr>
          <a:p>
            <a:pPr algn="ctr">
              <a:lnSpc>
                <a:spcPct val="100000"/>
              </a:lnSpc>
              <a:spcBef>
                <a:spcPts val="420"/>
              </a:spcBef>
              <a:spcAft>
                <a:spcPts val="601"/>
              </a:spcAft>
            </a:pPr>
            <a:r>
              <a:rPr b="0" lang="en-US" sz="2100" spc="-1" strike="noStrike" cap="small">
                <a:solidFill>
                  <a:srgbClr val="ffffff"/>
                </a:solidFill>
                <a:latin typeface="Century Gothic"/>
              </a:rPr>
              <a:t>If you have ailurophobia, we wanted to let you know that we will have cats</a:t>
            </a:r>
            <a:endParaRPr b="0" lang="en-US" sz="2100" spc="-1" strike="noStrike" cap="small">
              <a:solidFill>
                <a:srgbClr val="ffffff"/>
              </a:solidFill>
              <a:latin typeface="Century Gothic"/>
            </a:endParaRPr>
          </a:p>
          <a:p>
            <a:pPr algn="ctr">
              <a:lnSpc>
                <a:spcPct val="100000"/>
              </a:lnSpc>
              <a:spcBef>
                <a:spcPts val="420"/>
              </a:spcBef>
              <a:spcAft>
                <a:spcPts val="601"/>
              </a:spcAft>
            </a:pPr>
            <a:endParaRPr b="0" lang="en-US" sz="2100" spc="-1" strike="noStrike" cap="small">
              <a:solidFill>
                <a:srgbClr val="ffffff"/>
              </a:solidFill>
              <a:latin typeface="Century Gothic"/>
            </a:endParaRPr>
          </a:p>
          <a:p>
            <a:pPr algn="ctr">
              <a:lnSpc>
                <a:spcPct val="100000"/>
              </a:lnSpc>
              <a:spcBef>
                <a:spcPts val="241"/>
              </a:spcBef>
              <a:spcAft>
                <a:spcPts val="601"/>
              </a:spcAft>
            </a:pPr>
            <a:r>
              <a:rPr b="0" lang="en-US" sz="1200" spc="-1" strike="noStrike" cap="small">
                <a:solidFill>
                  <a:srgbClr val="ffffff"/>
                </a:solidFill>
                <a:latin typeface="Century Gothic"/>
              </a:rPr>
              <a:t>P.S. Do not use the ideas/code/cats presented here for malicious purposes</a:t>
            </a:r>
            <a:endParaRPr b="0" lang="en-US" sz="1200" spc="-1" strike="noStrike" cap="small">
              <a:solidFill>
                <a:srgbClr val="ffffff"/>
              </a:solidFill>
              <a:latin typeface="Century Gothic"/>
            </a:endParaRPr>
          </a:p>
        </p:txBody>
      </p:sp>
      <p:sp>
        <p:nvSpPr>
          <p:cNvPr id="142" name="CustomShape 3"/>
          <p:cNvSpPr/>
          <p:nvPr/>
        </p:nvSpPr>
        <p:spPr>
          <a:xfrm>
            <a:off x="1162800" y="620640"/>
            <a:ext cx="2943720" cy="5607000"/>
          </a:xfrm>
          <a:prstGeom prst="roundRect">
            <a:avLst>
              <a:gd name="adj" fmla="val 3517"/>
            </a:avLst>
          </a:prstGeom>
          <a:blipFill rotWithShape="0">
            <a:blip r:embed="rId2"/>
            <a:stretch>
              <a:fillRect/>
            </a:stretch>
          </a:blipFill>
          <a:ln w="38160">
            <a:solidFill>
              <a:srgbClr val="363d46"/>
            </a:solidFill>
            <a:round/>
          </a:ln>
          <a:effectLst>
            <a:innerShdw blurRad="57150" dir="14460000" dist="38100">
              <a:srgbClr val="000000">
                <a:alpha val="70000"/>
              </a:srgbClr>
            </a:innerShdw>
          </a:effectLst>
        </p:spPr>
        <p:style>
          <a:lnRef idx="0"/>
          <a:fillRef idx="0"/>
          <a:effectRef idx="0"/>
          <a:fontRef idx="minor"/>
        </p:style>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profiles</a:t>
            </a:r>
            <a:endParaRPr b="0" lang="en-US" sz="3200" spc="-1" strike="noStrike">
              <a:solidFill>
                <a:srgbClr val="ffffff"/>
              </a:solidFill>
              <a:latin typeface="Century Gothic"/>
            </a:endParaRPr>
          </a:p>
        </p:txBody>
      </p:sp>
      <p:sp>
        <p:nvSpPr>
          <p:cNvPr id="257" name="TextShape 2"/>
          <p:cNvSpPr txBox="1"/>
          <p:nvPr/>
        </p:nvSpPr>
        <p:spPr>
          <a:xfrm>
            <a:off x="1141560" y="2666880"/>
            <a:ext cx="9905760" cy="3123720"/>
          </a:xfrm>
          <a:prstGeom prst="rect">
            <a:avLst/>
          </a:prstGeom>
          <a:noFill/>
          <a:ln>
            <a:noFill/>
          </a:ln>
        </p:spPr>
        <p:txBody>
          <a:bodyPr anchor="ctr">
            <a:noAutofit/>
          </a:bodyPr>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In-depth profile discussion</a:t>
            </a:r>
            <a:endParaRPr b="0" lang="en-US"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Discuss campaigns</a:t>
            </a:r>
            <a:endParaRPr b="0" lang="en-US" sz="2000" spc="-1" strike="noStrike" cap="small">
              <a:solidFill>
                <a:srgbClr val="ffffff"/>
              </a:solidFill>
              <a:latin typeface="Century Gothic"/>
            </a:endParaRPr>
          </a:p>
        </p:txBody>
      </p:sp>
      <p:pic>
        <p:nvPicPr>
          <p:cNvPr id="258" name="Picture 4" descr="A close up of a logo&#10;&#10;Description generated with very high confidence"/>
          <p:cNvPicPr/>
          <p:nvPr/>
        </p:nvPicPr>
        <p:blipFill>
          <a:blip r:embed="rId1"/>
          <a:stretch/>
        </p:blipFill>
        <p:spPr>
          <a:xfrm>
            <a:off x="5798880" y="247320"/>
            <a:ext cx="6074280" cy="602064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ea typeface="Century Gothic"/>
              </a:rPr>
              <a:t>APT profile – Turla darkneuron (macro)</a:t>
            </a:r>
            <a:endParaRPr b="0" lang="en-US" sz="3200" spc="-1" strike="noStrike">
              <a:solidFill>
                <a:srgbClr val="ffffff"/>
              </a:solidFill>
              <a:latin typeface="Century Gothic"/>
            </a:endParaRPr>
          </a:p>
        </p:txBody>
      </p:sp>
      <p:sp>
        <p:nvSpPr>
          <p:cNvPr id="260" name="TextShape 2"/>
          <p:cNvSpPr txBox="1"/>
          <p:nvPr/>
        </p:nvSpPr>
        <p:spPr>
          <a:xfrm>
            <a:off x="1141560" y="2666880"/>
            <a:ext cx="9905760" cy="3123720"/>
          </a:xfrm>
          <a:prstGeom prst="rect">
            <a:avLst/>
          </a:prstGeom>
          <a:noFill/>
          <a:ln>
            <a:noFill/>
          </a:ln>
        </p:spPr>
        <p:txBody>
          <a:bodyPr anchor="ctr">
            <a:noAutofit/>
          </a:bodyPr>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p:txBody>
      </p:sp>
      <p:sp>
        <p:nvSpPr>
          <p:cNvPr id="261" name="CustomShape 3"/>
          <p:cNvSpPr/>
          <p:nvPr/>
        </p:nvSpPr>
        <p:spPr>
          <a:xfrm>
            <a:off x="483840" y="1967760"/>
            <a:ext cx="4558320" cy="3123720"/>
          </a:xfrm>
          <a:prstGeom prst="rect">
            <a:avLst/>
          </a:prstGeom>
          <a:noFill/>
          <a:ln>
            <a:noFill/>
          </a:ln>
        </p:spPr>
        <p:style>
          <a:lnRef idx="0"/>
          <a:fillRef idx="0"/>
          <a:effectRef idx="0"/>
          <a:fontRef idx="minor"/>
        </p:style>
        <p:txBody>
          <a:bodyPr>
            <a:normAutofit fontScale="97000"/>
          </a:bodyPr>
          <a:p>
            <a:pPr>
              <a:lnSpc>
                <a:spcPct val="100000"/>
              </a:lnSpc>
              <a:spcBef>
                <a:spcPts val="400"/>
              </a:spcBef>
              <a:spcAft>
                <a:spcPts val="601"/>
              </a:spcAft>
            </a:pPr>
            <a:endParaRPr b="0" lang="en-US" sz="2000" spc="-1" strike="noStrike">
              <a:latin typeface="Arial"/>
            </a:endParaRPr>
          </a:p>
          <a:p>
            <a:pPr>
              <a:lnSpc>
                <a:spcPct val="100000"/>
              </a:lnSpc>
              <a:spcBef>
                <a:spcPts val="400"/>
              </a:spcBef>
              <a:spcAft>
                <a:spcPts val="601"/>
              </a:spcAft>
            </a:pP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Spearphish: Saudi Arabia Gov Org</a:t>
            </a: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Emulate initial entry</a:t>
            </a: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Implement macro dropper code</a:t>
            </a:r>
            <a:endParaRPr b="0" lang="en-US" sz="2000" spc="-1" strike="noStrike">
              <a:latin typeface="Arial"/>
            </a:endParaRPr>
          </a:p>
          <a:p>
            <a:pPr>
              <a:lnSpc>
                <a:spcPct val="100000"/>
              </a:lnSpc>
              <a:spcBef>
                <a:spcPts val="400"/>
              </a:spcBef>
              <a:spcAft>
                <a:spcPts val="601"/>
              </a:spcAft>
            </a:pPr>
            <a:r>
              <a:rPr b="0" lang="en-US" sz="2000" spc="-1" strike="noStrike" cap="small">
                <a:solidFill>
                  <a:srgbClr val="ffffff"/>
                </a:solidFill>
                <a:latin typeface="Century Gothic"/>
              </a:rPr>
              <a:t>Implement specific IOCs</a:t>
            </a:r>
            <a:endParaRPr b="0" lang="en-US" sz="2000" spc="-1" strike="noStrike">
              <a:latin typeface="Arial"/>
            </a:endParaRPr>
          </a:p>
          <a:p>
            <a:pPr>
              <a:lnSpc>
                <a:spcPct val="100000"/>
              </a:lnSpc>
              <a:spcBef>
                <a:spcPts val="400"/>
              </a:spcBef>
              <a:spcAft>
                <a:spcPts val="601"/>
              </a:spcAft>
            </a:pPr>
            <a:endParaRPr b="0" lang="en-US" sz="2000" spc="-1" strike="noStrike">
              <a:latin typeface="Arial"/>
            </a:endParaRPr>
          </a:p>
        </p:txBody>
      </p:sp>
      <p:pic>
        <p:nvPicPr>
          <p:cNvPr id="262" name="Picture 7" descr="A screenshot of a cell phone&#10;&#10;Description generated with high confidence"/>
          <p:cNvPicPr/>
          <p:nvPr/>
        </p:nvPicPr>
        <p:blipFill>
          <a:blip r:embed="rId1"/>
          <a:stretch/>
        </p:blipFill>
        <p:spPr>
          <a:xfrm>
            <a:off x="5141880" y="1929960"/>
            <a:ext cx="7053840" cy="478260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1141560" y="609480"/>
            <a:ext cx="1002960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ea typeface="Century Gothic"/>
              </a:rPr>
              <a:t>APT profile – turla darkneuron (macro)</a:t>
            </a:r>
            <a:endParaRPr b="0" lang="en-US" sz="3200" spc="-1" strike="noStrike">
              <a:solidFill>
                <a:srgbClr val="ffffff"/>
              </a:solidFill>
              <a:latin typeface="Century Gothic"/>
            </a:endParaRPr>
          </a:p>
        </p:txBody>
      </p:sp>
      <p:sp>
        <p:nvSpPr>
          <p:cNvPr id="264" name="CustomShape 2"/>
          <p:cNvSpPr/>
          <p:nvPr/>
        </p:nvSpPr>
        <p:spPr>
          <a:xfrm>
            <a:off x="1193760" y="2228760"/>
            <a:ext cx="6591960" cy="3123720"/>
          </a:xfrm>
          <a:prstGeom prst="rect">
            <a:avLst/>
          </a:prstGeom>
          <a:noFill/>
          <a:ln>
            <a:noFill/>
          </a:ln>
        </p:spPr>
        <p:style>
          <a:lnRef idx="0"/>
          <a:fillRef idx="0"/>
          <a:effectRef idx="0"/>
          <a:fontRef idx="minor"/>
        </p:style>
        <p:txBody>
          <a:bodyPr>
            <a:normAutofit/>
          </a:bodyPr>
          <a:p>
            <a:pPr>
              <a:lnSpc>
                <a:spcPct val="100000"/>
              </a:lnSpc>
              <a:spcBef>
                <a:spcPts val="400"/>
              </a:spcBef>
              <a:spcAft>
                <a:spcPts val="601"/>
              </a:spcAft>
            </a:pPr>
            <a:r>
              <a:rPr b="0" lang="en-US" sz="2000" spc="-1" strike="noStrike" cap="small">
                <a:solidFill>
                  <a:srgbClr val="ffffff"/>
                </a:solidFill>
                <a:latin typeface="Century Gothic"/>
              </a:rPr>
              <a:t>Living off the land decoder </a:t>
            </a:r>
            <a:endParaRPr b="0" lang="en-US" sz="2000" spc="-1" strike="noStrike">
              <a:latin typeface="Arial"/>
            </a:endParaRPr>
          </a:p>
        </p:txBody>
      </p:sp>
      <p:pic>
        <p:nvPicPr>
          <p:cNvPr id="265" name="Picture 9" descr=""/>
          <p:cNvPicPr/>
          <p:nvPr/>
        </p:nvPicPr>
        <p:blipFill>
          <a:blip r:embed="rId1"/>
          <a:stretch/>
        </p:blipFill>
        <p:spPr>
          <a:xfrm>
            <a:off x="768240" y="3136680"/>
            <a:ext cx="10947240" cy="6991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TextShape 1"/>
          <p:cNvSpPr txBox="1"/>
          <p:nvPr/>
        </p:nvSpPr>
        <p:spPr>
          <a:xfrm>
            <a:off x="1141560" y="609480"/>
            <a:ext cx="1035504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ea typeface="Century Gothic"/>
              </a:rPr>
              <a:t>APT profile – turla darkneuron (macro)</a:t>
            </a:r>
            <a:endParaRPr b="0" lang="en-US" sz="3200" spc="-1" strike="noStrike">
              <a:solidFill>
                <a:srgbClr val="ffffff"/>
              </a:solidFill>
              <a:latin typeface="Century Gothic"/>
            </a:endParaRPr>
          </a:p>
        </p:txBody>
      </p:sp>
      <p:pic>
        <p:nvPicPr>
          <p:cNvPr id="267" name="Picture 7" descr="A screenshot of a cell phone&#10;&#10;Description generated with high confidence"/>
          <p:cNvPicPr/>
          <p:nvPr/>
        </p:nvPicPr>
        <p:blipFill>
          <a:blip r:embed="rId1"/>
          <a:stretch/>
        </p:blipFill>
        <p:spPr>
          <a:xfrm>
            <a:off x="2500920" y="2840760"/>
            <a:ext cx="6542280" cy="2512440"/>
          </a:xfrm>
          <a:prstGeom prst="rect">
            <a:avLst/>
          </a:prstGeom>
          <a:ln>
            <a:noFill/>
          </a:ln>
        </p:spPr>
      </p:pic>
      <p:sp>
        <p:nvSpPr>
          <p:cNvPr id="268" name="CustomShape 2"/>
          <p:cNvSpPr/>
          <p:nvPr/>
        </p:nvSpPr>
        <p:spPr>
          <a:xfrm>
            <a:off x="1193760" y="2228760"/>
            <a:ext cx="6591960" cy="3123720"/>
          </a:xfrm>
          <a:prstGeom prst="rect">
            <a:avLst/>
          </a:prstGeom>
          <a:noFill/>
          <a:ln>
            <a:noFill/>
          </a:ln>
        </p:spPr>
        <p:style>
          <a:lnRef idx="0"/>
          <a:fillRef idx="0"/>
          <a:effectRef idx="0"/>
          <a:fontRef idx="minor"/>
        </p:style>
        <p:txBody>
          <a:bodyPr>
            <a:normAutofit/>
          </a:bodyPr>
          <a:p>
            <a:pPr>
              <a:lnSpc>
                <a:spcPct val="100000"/>
              </a:lnSpc>
              <a:spcBef>
                <a:spcPts val="400"/>
              </a:spcBef>
              <a:spcAft>
                <a:spcPts val="601"/>
              </a:spcAft>
            </a:pPr>
            <a:r>
              <a:rPr b="0" lang="en-US" sz="2000" spc="-1" strike="noStrike" cap="small">
                <a:solidFill>
                  <a:srgbClr val="ffffff"/>
                </a:solidFill>
                <a:latin typeface="Century Gothic"/>
              </a:rPr>
              <a:t>Base64 encoded payload</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TextShape 1"/>
          <p:cNvSpPr txBox="1"/>
          <p:nvPr/>
        </p:nvSpPr>
        <p:spPr>
          <a:xfrm>
            <a:off x="1141560" y="609480"/>
            <a:ext cx="1066464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ea typeface="Century Gothic"/>
              </a:rPr>
              <a:t>APT profile – turla darkneuron (macro) evasion</a:t>
            </a:r>
            <a:endParaRPr b="0" lang="en-US" sz="3200" spc="-1" strike="noStrike">
              <a:solidFill>
                <a:srgbClr val="ffffff"/>
              </a:solidFill>
              <a:latin typeface="Century Gothic"/>
            </a:endParaRPr>
          </a:p>
        </p:txBody>
      </p:sp>
      <p:pic>
        <p:nvPicPr>
          <p:cNvPr id="270" name="Picture 3" descr="A screenshot of text&#10;&#10;Description generated with very high confidence"/>
          <p:cNvPicPr/>
          <p:nvPr/>
        </p:nvPicPr>
        <p:blipFill>
          <a:blip r:embed="rId1"/>
          <a:stretch/>
        </p:blipFill>
        <p:spPr>
          <a:xfrm>
            <a:off x="168840" y="2194200"/>
            <a:ext cx="6187680" cy="4474080"/>
          </a:xfrm>
          <a:prstGeom prst="rect">
            <a:avLst/>
          </a:prstGeom>
          <a:ln>
            <a:noFill/>
          </a:ln>
        </p:spPr>
      </p:pic>
      <p:pic>
        <p:nvPicPr>
          <p:cNvPr id="271" name="Picture 7" descr="A screenshot of a cell phone&#10;&#10;Description generated with very high confidence"/>
          <p:cNvPicPr/>
          <p:nvPr/>
        </p:nvPicPr>
        <p:blipFill>
          <a:blip r:embed="rId2"/>
          <a:stretch/>
        </p:blipFill>
        <p:spPr>
          <a:xfrm>
            <a:off x="6786360" y="3287160"/>
            <a:ext cx="5308200" cy="2294640"/>
          </a:xfrm>
          <a:prstGeom prst="rect">
            <a:avLst/>
          </a:prstGeom>
          <a:ln>
            <a:noFill/>
          </a:ln>
        </p:spPr>
      </p:pic>
      <p:sp>
        <p:nvSpPr>
          <p:cNvPr id="272" name="CustomShape 2"/>
          <p:cNvSpPr/>
          <p:nvPr/>
        </p:nvSpPr>
        <p:spPr>
          <a:xfrm>
            <a:off x="226800" y="2502720"/>
            <a:ext cx="2393280" cy="360"/>
          </a:xfrm>
          <a:custGeom>
            <a:avLst/>
            <a:gdLst/>
            <a:ahLst/>
            <a:rect l="l" t="t" r="r" b="b"/>
            <a:pathLst>
              <a:path w="21600" h="21600">
                <a:moveTo>
                  <a:pt x="0" y="0"/>
                </a:moveTo>
                <a:lnTo>
                  <a:pt x="21600" y="21600"/>
                </a:lnTo>
              </a:path>
            </a:pathLst>
          </a:custGeom>
          <a:noFill/>
          <a:ln cap="rnd" w="28440">
            <a:solidFill>
              <a:srgbClr val="c00000"/>
            </a:solidFill>
            <a:round/>
          </a:ln>
        </p:spPr>
        <p:style>
          <a:lnRef idx="1">
            <a:schemeClr val="accent1"/>
          </a:lnRef>
          <a:fillRef idx="0">
            <a:schemeClr val="accent1"/>
          </a:fillRef>
          <a:effectRef idx="0">
            <a:schemeClr val="accent1"/>
          </a:effectRef>
          <a:fontRef idx="minor"/>
        </p:style>
      </p:sp>
      <p:sp>
        <p:nvSpPr>
          <p:cNvPr id="273" name="CustomShape 3"/>
          <p:cNvSpPr/>
          <p:nvPr/>
        </p:nvSpPr>
        <p:spPr>
          <a:xfrm flipV="1">
            <a:off x="168120" y="6117480"/>
            <a:ext cx="2246400" cy="9360"/>
          </a:xfrm>
          <a:custGeom>
            <a:avLst/>
            <a:gdLst/>
            <a:ahLst/>
            <a:rect l="l" t="t" r="r" b="b"/>
            <a:pathLst>
              <a:path w="21600" h="21600">
                <a:moveTo>
                  <a:pt x="0" y="0"/>
                </a:moveTo>
                <a:lnTo>
                  <a:pt x="21600" y="21600"/>
                </a:lnTo>
              </a:path>
            </a:pathLst>
          </a:custGeom>
          <a:noFill/>
          <a:ln cap="rnd" w="28440">
            <a:solidFill>
              <a:srgbClr val="c00000"/>
            </a:solidFill>
            <a:round/>
          </a:ln>
        </p:spPr>
        <p:style>
          <a:lnRef idx="1">
            <a:schemeClr val="accent1"/>
          </a:lnRef>
          <a:fillRef idx="0">
            <a:schemeClr val="accent1"/>
          </a:fillRef>
          <a:effectRef idx="0">
            <a:schemeClr val="accent1"/>
          </a:effectRef>
          <a:fontRef idx="minor"/>
        </p:style>
      </p:sp>
      <p:sp>
        <p:nvSpPr>
          <p:cNvPr id="274" name="CustomShape 4"/>
          <p:cNvSpPr/>
          <p:nvPr/>
        </p:nvSpPr>
        <p:spPr>
          <a:xfrm flipV="1">
            <a:off x="226800" y="5804640"/>
            <a:ext cx="2871720" cy="9360"/>
          </a:xfrm>
          <a:custGeom>
            <a:avLst/>
            <a:gdLst/>
            <a:ahLst/>
            <a:rect l="l" t="t" r="r" b="b"/>
            <a:pathLst>
              <a:path w="21600" h="21600">
                <a:moveTo>
                  <a:pt x="0" y="0"/>
                </a:moveTo>
                <a:lnTo>
                  <a:pt x="21600" y="21600"/>
                </a:lnTo>
              </a:path>
            </a:pathLst>
          </a:custGeom>
          <a:noFill/>
          <a:ln cap="rnd" w="28440">
            <a:solidFill>
              <a:srgbClr val="c00000"/>
            </a:solidFill>
            <a:round/>
          </a:ln>
        </p:spPr>
        <p:style>
          <a:lnRef idx="1">
            <a:schemeClr val="accent1"/>
          </a:lnRef>
          <a:fillRef idx="0">
            <a:schemeClr val="accent1"/>
          </a:fillRef>
          <a:effectRef idx="0">
            <a:schemeClr val="accent1"/>
          </a:effectRef>
          <a:fontRef idx="minor"/>
        </p:style>
      </p:sp>
      <p:sp>
        <p:nvSpPr>
          <p:cNvPr id="275" name="CustomShape 5"/>
          <p:cNvSpPr/>
          <p:nvPr/>
        </p:nvSpPr>
        <p:spPr>
          <a:xfrm flipV="1">
            <a:off x="226800" y="5100480"/>
            <a:ext cx="3711960" cy="360"/>
          </a:xfrm>
          <a:custGeom>
            <a:avLst/>
            <a:gdLst/>
            <a:ahLst/>
            <a:rect l="l" t="t" r="r" b="b"/>
            <a:pathLst>
              <a:path w="21600" h="21600">
                <a:moveTo>
                  <a:pt x="0" y="0"/>
                </a:moveTo>
                <a:lnTo>
                  <a:pt x="21600" y="21600"/>
                </a:lnTo>
              </a:path>
            </a:pathLst>
          </a:custGeom>
          <a:noFill/>
          <a:ln cap="rnd" w="28440">
            <a:solidFill>
              <a:srgbClr val="c00000"/>
            </a:solidFill>
            <a:round/>
          </a:ln>
        </p:spPr>
        <p:style>
          <a:lnRef idx="1">
            <a:schemeClr val="accent1"/>
          </a:lnRef>
          <a:fillRef idx="0">
            <a:schemeClr val="accent1"/>
          </a:fillRef>
          <a:effectRef idx="0">
            <a:schemeClr val="accent1"/>
          </a:effectRef>
          <a:fontRef idx="minor"/>
        </p:style>
      </p:sp>
      <p:sp>
        <p:nvSpPr>
          <p:cNvPr id="276" name="CustomShape 6"/>
          <p:cNvSpPr/>
          <p:nvPr/>
        </p:nvSpPr>
        <p:spPr>
          <a:xfrm>
            <a:off x="168120" y="3196440"/>
            <a:ext cx="1875240" cy="360"/>
          </a:xfrm>
          <a:custGeom>
            <a:avLst/>
            <a:gdLst/>
            <a:ahLst/>
            <a:rect l="l" t="t" r="r" b="b"/>
            <a:pathLst>
              <a:path w="21600" h="21600">
                <a:moveTo>
                  <a:pt x="0" y="0"/>
                </a:moveTo>
                <a:lnTo>
                  <a:pt x="21600" y="21600"/>
                </a:lnTo>
              </a:path>
            </a:pathLst>
          </a:custGeom>
          <a:noFill/>
          <a:ln cap="rnd" w="28440">
            <a:solidFill>
              <a:srgbClr val="c00000"/>
            </a:solidFill>
            <a:round/>
          </a:ln>
        </p:spPr>
        <p:style>
          <a:lnRef idx="1">
            <a:schemeClr val="accent1"/>
          </a:lnRef>
          <a:fillRef idx="0">
            <a:schemeClr val="accent1"/>
          </a:fillRef>
          <a:effectRef idx="0">
            <a:schemeClr val="accent1"/>
          </a:effectRef>
          <a:fontRef idx="minor"/>
        </p:style>
      </p:sp>
      <p:sp>
        <p:nvSpPr>
          <p:cNvPr id="277" name="CustomShape 7"/>
          <p:cNvSpPr/>
          <p:nvPr/>
        </p:nvSpPr>
        <p:spPr>
          <a:xfrm>
            <a:off x="226800" y="3704400"/>
            <a:ext cx="1924200" cy="360"/>
          </a:xfrm>
          <a:custGeom>
            <a:avLst/>
            <a:gdLst/>
            <a:ahLst/>
            <a:rect l="l" t="t" r="r" b="b"/>
            <a:pathLst>
              <a:path w="21600" h="21600">
                <a:moveTo>
                  <a:pt x="0" y="0"/>
                </a:moveTo>
                <a:lnTo>
                  <a:pt x="21600" y="21600"/>
                </a:lnTo>
              </a:path>
            </a:pathLst>
          </a:custGeom>
          <a:noFill/>
          <a:ln cap="rnd" w="28440">
            <a:solidFill>
              <a:srgbClr val="c00000"/>
            </a:solidFill>
            <a:round/>
          </a:ln>
        </p:spPr>
        <p:style>
          <a:lnRef idx="1">
            <a:schemeClr val="accent1"/>
          </a:lnRef>
          <a:fillRef idx="0">
            <a:schemeClr val="accent1"/>
          </a:fillRef>
          <a:effectRef idx="0">
            <a:schemeClr val="accent1"/>
          </a:effectRef>
          <a:fontRef idx="minor"/>
        </p:style>
      </p:sp>
      <p:sp>
        <p:nvSpPr>
          <p:cNvPr id="278" name="CustomShape 8"/>
          <p:cNvSpPr/>
          <p:nvPr/>
        </p:nvSpPr>
        <p:spPr>
          <a:xfrm>
            <a:off x="9517320" y="4798800"/>
            <a:ext cx="966960" cy="9360"/>
          </a:xfrm>
          <a:custGeom>
            <a:avLst/>
            <a:gdLst/>
            <a:ahLst/>
            <a:rect l="l" t="t" r="r" b="b"/>
            <a:pathLst>
              <a:path w="21600" h="21600">
                <a:moveTo>
                  <a:pt x="0" y="0"/>
                </a:moveTo>
                <a:lnTo>
                  <a:pt x="21600" y="21600"/>
                </a:lnTo>
              </a:path>
            </a:pathLst>
          </a:custGeom>
          <a:noFill/>
          <a:ln cap="rnd" w="28440">
            <a:solidFill>
              <a:srgbClr val="c00000"/>
            </a:solidFill>
            <a:round/>
          </a:ln>
        </p:spPr>
        <p:style>
          <a:lnRef idx="1">
            <a:schemeClr val="accent1"/>
          </a:lnRef>
          <a:fillRef idx="0">
            <a:schemeClr val="accent1"/>
          </a:fillRef>
          <a:effectRef idx="0">
            <a:schemeClr val="accent1"/>
          </a:effectRef>
          <a:fontRef idx="minor"/>
        </p:style>
      </p:sp>
      <p:sp>
        <p:nvSpPr>
          <p:cNvPr id="279" name="CustomShape 9"/>
          <p:cNvSpPr/>
          <p:nvPr/>
        </p:nvSpPr>
        <p:spPr>
          <a:xfrm>
            <a:off x="10738440" y="5199120"/>
            <a:ext cx="966960" cy="9360"/>
          </a:xfrm>
          <a:custGeom>
            <a:avLst/>
            <a:gdLst/>
            <a:ahLst/>
            <a:rect l="l" t="t" r="r" b="b"/>
            <a:pathLst>
              <a:path w="21600" h="21600">
                <a:moveTo>
                  <a:pt x="0" y="0"/>
                </a:moveTo>
                <a:lnTo>
                  <a:pt x="21600" y="21600"/>
                </a:lnTo>
              </a:path>
            </a:pathLst>
          </a:custGeom>
          <a:noFill/>
          <a:ln cap="rnd" w="28440">
            <a:solidFill>
              <a:srgbClr val="c00000"/>
            </a:solidFill>
            <a:round/>
          </a:ln>
        </p:spPr>
        <p:style>
          <a:lnRef idx="1">
            <a:schemeClr val="accent1"/>
          </a:lnRef>
          <a:fillRef idx="0">
            <a:schemeClr val="accent1"/>
          </a:fillRef>
          <a:effectRef idx="0">
            <a:schemeClr val="accent1"/>
          </a:effectRef>
          <a:fontRef idx="minor"/>
        </p:style>
      </p:sp>
      <p:sp>
        <p:nvSpPr>
          <p:cNvPr id="280" name="CustomShape 10"/>
          <p:cNvSpPr/>
          <p:nvPr/>
        </p:nvSpPr>
        <p:spPr>
          <a:xfrm flipV="1">
            <a:off x="226800" y="6664680"/>
            <a:ext cx="2246400" cy="9360"/>
          </a:xfrm>
          <a:custGeom>
            <a:avLst/>
            <a:gdLst/>
            <a:ahLst/>
            <a:rect l="l" t="t" r="r" b="b"/>
            <a:pathLst>
              <a:path w="21600" h="21600">
                <a:moveTo>
                  <a:pt x="0" y="0"/>
                </a:moveTo>
                <a:lnTo>
                  <a:pt x="21600" y="21600"/>
                </a:lnTo>
              </a:path>
            </a:pathLst>
          </a:custGeom>
          <a:noFill/>
          <a:ln cap="rnd" w="28440">
            <a:solidFill>
              <a:srgbClr val="c00000"/>
            </a:solidFill>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ea typeface="Century Gothic"/>
              </a:rPr>
              <a:t>APT profile – turla darkneuron (.net payload)</a:t>
            </a:r>
            <a:endParaRPr b="0" lang="en-US" sz="3200" spc="-1" strike="noStrike">
              <a:solidFill>
                <a:srgbClr val="ffffff"/>
              </a:solidFill>
              <a:latin typeface="Century Gothic"/>
            </a:endParaRPr>
          </a:p>
        </p:txBody>
      </p:sp>
      <p:sp>
        <p:nvSpPr>
          <p:cNvPr id="282" name="TextShape 2"/>
          <p:cNvSpPr txBox="1"/>
          <p:nvPr/>
        </p:nvSpPr>
        <p:spPr>
          <a:xfrm>
            <a:off x="1141560" y="2666880"/>
            <a:ext cx="10137600" cy="3123720"/>
          </a:xfrm>
          <a:prstGeom prst="rect">
            <a:avLst/>
          </a:prstGeom>
          <a:noFill/>
          <a:ln>
            <a:noFill/>
          </a:ln>
        </p:spPr>
        <p:txBody>
          <a:bodyPr>
            <a:normAutofit/>
          </a:bodyPr>
          <a:p>
            <a:pPr>
              <a:lnSpc>
                <a:spcPct val="100000"/>
              </a:lnSpc>
              <a:spcBef>
                <a:spcPts val="400"/>
              </a:spcBef>
              <a:spcAft>
                <a:spcPts val="601"/>
              </a:spcAft>
            </a:pPr>
            <a:r>
              <a:rPr b="0" lang="en-US" sz="2000" spc="-1" strike="noStrike" cap="small">
                <a:solidFill>
                  <a:srgbClr val="ffffff"/>
                </a:solidFill>
                <a:latin typeface="Century Gothic"/>
              </a:rPr>
              <a:t>First known backdoor for microsoft exchange servers</a:t>
            </a: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Uses dll sideloading to be loaded into the address space of microsoft exchange application</a:t>
            </a: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ea typeface="Century Gothic"/>
              </a:rPr>
              <a:t>Apt profile – turla darkneuron (.net payload)</a:t>
            </a:r>
            <a:endParaRPr b="0" lang="en-US" sz="3200" spc="-1" strike="noStrike">
              <a:solidFill>
                <a:srgbClr val="ffffff"/>
              </a:solidFill>
              <a:latin typeface="Century Gothic"/>
            </a:endParaRPr>
          </a:p>
        </p:txBody>
      </p:sp>
      <p:sp>
        <p:nvSpPr>
          <p:cNvPr id="284" name="TextShape 2"/>
          <p:cNvSpPr txBox="1"/>
          <p:nvPr/>
        </p:nvSpPr>
        <p:spPr>
          <a:xfrm>
            <a:off x="1141560" y="2666880"/>
            <a:ext cx="10137600" cy="3123720"/>
          </a:xfrm>
          <a:prstGeom prst="rect">
            <a:avLst/>
          </a:prstGeom>
          <a:noFill/>
          <a:ln>
            <a:noFill/>
          </a:ln>
        </p:spPr>
        <p:txBody>
          <a:bodyPr>
            <a:normAutofit/>
          </a:bodyPr>
          <a:p>
            <a:pPr>
              <a:lnSpc>
                <a:spcPct val="100000"/>
              </a:lnSpc>
              <a:spcBef>
                <a:spcPts val="400"/>
              </a:spcBef>
              <a:spcAft>
                <a:spcPts val="601"/>
              </a:spcAft>
            </a:pPr>
            <a:r>
              <a:rPr b="0" lang="en-US" sz="2000" spc="-1" strike="noStrike" cap="small">
                <a:solidFill>
                  <a:srgbClr val="ffffff"/>
                </a:solidFill>
                <a:latin typeface="Century Gothic"/>
              </a:rPr>
              <a:t>Uses the "original" declawed .NET code with several modifications</a:t>
            </a:r>
            <a:endParaRPr b="0" lang="en-US" sz="2000" spc="-1" strike="noStrike" cap="small">
              <a:solidFill>
                <a:srgbClr val="ffffff"/>
              </a:solidFill>
              <a:latin typeface="Century Gothic"/>
            </a:endParaRPr>
          </a:p>
        </p:txBody>
      </p:sp>
      <p:pic>
        <p:nvPicPr>
          <p:cNvPr id="285" name="Picture 9" descr="A close up of a sign&#10;&#10;Description generated with high confidence"/>
          <p:cNvPicPr/>
          <p:nvPr/>
        </p:nvPicPr>
        <p:blipFill>
          <a:blip r:embed="rId1"/>
          <a:stretch/>
        </p:blipFill>
        <p:spPr>
          <a:xfrm>
            <a:off x="303120" y="4226400"/>
            <a:ext cx="5489640" cy="919440"/>
          </a:xfrm>
          <a:prstGeom prst="rect">
            <a:avLst/>
          </a:prstGeom>
          <a:ln>
            <a:noFill/>
          </a:ln>
        </p:spPr>
      </p:pic>
      <p:pic>
        <p:nvPicPr>
          <p:cNvPr id="286" name="Picture 13" descr="A screenshot of a cell phone&#10;&#10;Description generated with very high confidence"/>
          <p:cNvPicPr/>
          <p:nvPr/>
        </p:nvPicPr>
        <p:blipFill>
          <a:blip r:embed="rId2"/>
          <a:stretch/>
        </p:blipFill>
        <p:spPr>
          <a:xfrm>
            <a:off x="6023880" y="3090600"/>
            <a:ext cx="6103440" cy="3763080"/>
          </a:xfrm>
          <a:prstGeom prst="rect">
            <a:avLst/>
          </a:prstGeom>
          <a:ln>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7"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linux WINNTI backdoor</a:t>
            </a:r>
            <a:endParaRPr b="0" lang="en-US" sz="3200" spc="-1" strike="noStrike">
              <a:solidFill>
                <a:srgbClr val="ffffff"/>
              </a:solidFill>
              <a:latin typeface="Century Gothic"/>
            </a:endParaRPr>
          </a:p>
        </p:txBody>
      </p:sp>
      <p:sp>
        <p:nvSpPr>
          <p:cNvPr id="288" name="TextShape 2"/>
          <p:cNvSpPr txBox="1"/>
          <p:nvPr/>
        </p:nvSpPr>
        <p:spPr>
          <a:xfrm>
            <a:off x="1141560" y="2666880"/>
            <a:ext cx="9251640" cy="3123720"/>
          </a:xfrm>
          <a:prstGeom prst="rect">
            <a:avLst/>
          </a:prstGeom>
          <a:noFill/>
          <a:ln>
            <a:noFill/>
          </a:ln>
        </p:spPr>
        <p:txBody>
          <a:bodyPr>
            <a:normAutofit/>
          </a:bodyPr>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Emulate backdoor functionality</a:t>
            </a: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Implement unique functions pertaining to winnti</a:t>
            </a: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Implement specific IOCs</a:t>
            </a: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p:txBody>
      </p:sp>
      <p:pic>
        <p:nvPicPr>
          <p:cNvPr id="289" name="Picture 4" descr="A close up of a sign&#10;&#10;Description generated with high confidence"/>
          <p:cNvPicPr/>
          <p:nvPr/>
        </p:nvPicPr>
        <p:blipFill>
          <a:blip r:embed="rId1"/>
          <a:stretch/>
        </p:blipFill>
        <p:spPr>
          <a:xfrm>
            <a:off x="2240640" y="2371680"/>
            <a:ext cx="7714080" cy="1145880"/>
          </a:xfrm>
          <a:prstGeom prst="rect">
            <a:avLst/>
          </a:prstGeom>
          <a:ln>
            <a:noFill/>
          </a:ln>
        </p:spPr>
      </p:pic>
      <p:sp>
        <p:nvSpPr>
          <p:cNvPr id="290" name="CustomShape 3"/>
          <p:cNvSpPr/>
          <p:nvPr/>
        </p:nvSpPr>
        <p:spPr>
          <a:xfrm>
            <a:off x="8600400" y="3579480"/>
            <a:ext cx="1785600" cy="213480"/>
          </a:xfrm>
          <a:prstGeom prst="rect">
            <a:avLst/>
          </a:prstGeom>
          <a:noFill/>
          <a:ln>
            <a:noFill/>
          </a:ln>
        </p:spPr>
        <p:style>
          <a:lnRef idx="0"/>
          <a:fillRef idx="0"/>
          <a:effectRef idx="0"/>
          <a:fontRef idx="minor"/>
        </p:style>
        <p:txBody>
          <a:bodyPr>
            <a:spAutoFit/>
          </a:bodyPr>
          <a:p>
            <a:pPr>
              <a:lnSpc>
                <a:spcPct val="100000"/>
              </a:lnSpc>
            </a:pPr>
            <a:r>
              <a:rPr b="0" lang="en-US" sz="800" spc="-1" strike="noStrike">
                <a:solidFill>
                  <a:srgbClr val="ffffff"/>
                </a:solidFill>
                <a:latin typeface="Century Gothic"/>
              </a:rPr>
              <a:t> </a:t>
            </a:r>
            <a:r>
              <a:rPr b="0" lang="en-US" sz="800" spc="-1" strike="noStrike" u="sng">
                <a:solidFill>
                  <a:srgbClr val="f28943"/>
                </a:solidFill>
                <a:uFillTx/>
                <a:latin typeface="Century Gothic"/>
                <a:ea typeface="Century Gothic"/>
                <a:hlinkClick r:id="rId2"/>
              </a:rPr>
              <a:t>https://securityaffairs.co</a:t>
            </a:r>
            <a:endParaRPr b="0" lang="en-US" sz="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linux WINNTI backdoor</a:t>
            </a:r>
            <a:endParaRPr b="0" lang="en-US" sz="3200" spc="-1" strike="noStrike">
              <a:solidFill>
                <a:srgbClr val="ffffff"/>
              </a:solidFill>
              <a:latin typeface="Century Gothic"/>
            </a:endParaRPr>
          </a:p>
        </p:txBody>
      </p:sp>
      <p:sp>
        <p:nvSpPr>
          <p:cNvPr id="292" name="TextShape 2"/>
          <p:cNvSpPr txBox="1"/>
          <p:nvPr/>
        </p:nvSpPr>
        <p:spPr>
          <a:xfrm>
            <a:off x="1141560" y="2666880"/>
            <a:ext cx="4608720" cy="3123720"/>
          </a:xfrm>
          <a:prstGeom prst="rect">
            <a:avLst/>
          </a:prstGeom>
          <a:noFill/>
          <a:ln>
            <a:noFill/>
          </a:ln>
        </p:spPr>
        <p:txBody>
          <a:bodyPr>
            <a:normAutofit/>
          </a:bodyPr>
          <a:p>
            <a:pPr>
              <a:lnSpc>
                <a:spcPct val="100000"/>
              </a:lnSpc>
              <a:spcBef>
                <a:spcPts val="400"/>
              </a:spcBef>
              <a:spcAft>
                <a:spcPts val="601"/>
              </a:spcAft>
            </a:pPr>
            <a:r>
              <a:rPr b="0" lang="en-US" sz="2000" spc="-1" strike="noStrike" cap="small">
                <a:solidFill>
                  <a:srgbClr val="ffffff"/>
                </a:solidFill>
                <a:latin typeface="Century Gothic"/>
              </a:rPr>
              <a:t>Encrypted API names</a:t>
            </a:r>
            <a:endParaRPr b="0" lang="en-US" sz="2000" spc="-1" strike="noStrike" cap="small">
              <a:solidFill>
                <a:srgbClr val="ffffff"/>
              </a:solidFill>
              <a:latin typeface="Century Gothic"/>
            </a:endParaRPr>
          </a:p>
        </p:txBody>
      </p:sp>
      <p:pic>
        <p:nvPicPr>
          <p:cNvPr id="293" name="Picture 6" descr="A close up of text on a white background&#10;&#10;Description generated with very high confidence"/>
          <p:cNvPicPr/>
          <p:nvPr/>
        </p:nvPicPr>
        <p:blipFill>
          <a:blip r:embed="rId1"/>
          <a:stretch/>
        </p:blipFill>
        <p:spPr>
          <a:xfrm>
            <a:off x="1262880" y="3105360"/>
            <a:ext cx="4511160" cy="2763360"/>
          </a:xfrm>
          <a:prstGeom prst="rect">
            <a:avLst/>
          </a:prstGeom>
          <a:ln>
            <a:noFill/>
          </a:ln>
        </p:spPr>
      </p:pic>
      <p:pic>
        <p:nvPicPr>
          <p:cNvPr id="294" name="Picture 8" descr=""/>
          <p:cNvPicPr/>
          <p:nvPr/>
        </p:nvPicPr>
        <p:blipFill>
          <a:blip r:embed="rId2"/>
          <a:stretch/>
        </p:blipFill>
        <p:spPr>
          <a:xfrm>
            <a:off x="1260720" y="6082200"/>
            <a:ext cx="4569840" cy="398520"/>
          </a:xfrm>
          <a:prstGeom prst="rect">
            <a:avLst/>
          </a:prstGeom>
          <a:ln>
            <a:noFill/>
          </a:ln>
        </p:spPr>
      </p:pic>
      <p:pic>
        <p:nvPicPr>
          <p:cNvPr id="295" name="Picture 14" descr="A screenshot of a computer screen&#10;&#10;Description generated with very high confidence"/>
          <p:cNvPicPr/>
          <p:nvPr/>
        </p:nvPicPr>
        <p:blipFill>
          <a:blip r:embed="rId3"/>
          <a:stretch/>
        </p:blipFill>
        <p:spPr>
          <a:xfrm>
            <a:off x="6238440" y="3108240"/>
            <a:ext cx="4830840" cy="3432240"/>
          </a:xfrm>
          <a:prstGeom prst="rect">
            <a:avLst/>
          </a:prstGeom>
          <a:ln>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linux WINNTI backdoor</a:t>
            </a:r>
            <a:endParaRPr b="0" lang="en-US" sz="3200" spc="-1" strike="noStrike">
              <a:solidFill>
                <a:srgbClr val="ffffff"/>
              </a:solidFill>
              <a:latin typeface="Century Gothic"/>
            </a:endParaRPr>
          </a:p>
        </p:txBody>
      </p:sp>
      <p:sp>
        <p:nvSpPr>
          <p:cNvPr id="297" name="TextShape 2"/>
          <p:cNvSpPr txBox="1"/>
          <p:nvPr/>
        </p:nvSpPr>
        <p:spPr>
          <a:xfrm>
            <a:off x="1141560" y="2286000"/>
            <a:ext cx="10216080" cy="3123720"/>
          </a:xfrm>
          <a:prstGeom prst="rect">
            <a:avLst/>
          </a:prstGeom>
          <a:noFill/>
          <a:ln>
            <a:noFill/>
          </a:ln>
        </p:spPr>
        <p:txBody>
          <a:bodyPr>
            <a:normAutofit/>
          </a:bodyPr>
          <a:p>
            <a:pPr>
              <a:lnSpc>
                <a:spcPct val="100000"/>
              </a:lnSpc>
              <a:spcBef>
                <a:spcPts val="400"/>
              </a:spcBef>
              <a:spcAft>
                <a:spcPts val="601"/>
              </a:spcAft>
            </a:pPr>
            <a:r>
              <a:rPr b="0" lang="en-US" sz="2000" spc="-1" strike="noStrike" cap="small">
                <a:solidFill>
                  <a:srgbClr val="ffffff"/>
                </a:solidFill>
                <a:latin typeface="Century Gothic"/>
              </a:rPr>
              <a:t>String decryption function - "x(unsigned char *buffer)"</a:t>
            </a:r>
            <a:endParaRPr b="0" lang="en-US" sz="2000" spc="-1" strike="noStrike" cap="small">
              <a:solidFill>
                <a:srgbClr val="ffffff"/>
              </a:solidFill>
              <a:latin typeface="Century Gothic"/>
            </a:endParaRPr>
          </a:p>
        </p:txBody>
      </p:sp>
      <p:pic>
        <p:nvPicPr>
          <p:cNvPr id="298" name="Picture 8" descr="A screenshot of a cell phone&#10;&#10;Description generated with very high confidence"/>
          <p:cNvPicPr/>
          <p:nvPr/>
        </p:nvPicPr>
        <p:blipFill>
          <a:blip r:embed="rId1"/>
          <a:stretch/>
        </p:blipFill>
        <p:spPr>
          <a:xfrm>
            <a:off x="137880" y="3289320"/>
            <a:ext cx="5819760" cy="3517560"/>
          </a:xfrm>
          <a:prstGeom prst="rect">
            <a:avLst/>
          </a:prstGeom>
          <a:ln>
            <a:noFill/>
          </a:ln>
        </p:spPr>
      </p:pic>
      <p:pic>
        <p:nvPicPr>
          <p:cNvPr id="299" name="Picture 4" descr="A screenshot of a cell phone&#10;&#10;Description generated with high confidence"/>
          <p:cNvPicPr/>
          <p:nvPr/>
        </p:nvPicPr>
        <p:blipFill>
          <a:blip r:embed="rId2"/>
          <a:stretch/>
        </p:blipFill>
        <p:spPr>
          <a:xfrm>
            <a:off x="6678360" y="3495240"/>
            <a:ext cx="5390280" cy="2505240"/>
          </a:xfrm>
          <a:prstGeom prst="rect">
            <a:avLst/>
          </a:prstGeom>
          <a:ln>
            <a:noFill/>
          </a:ln>
        </p:spPr>
      </p:pic>
      <p:pic>
        <p:nvPicPr>
          <p:cNvPr id="300" name="Picture 7" descr="A screenshot of a social media post&#10;&#10;Description generated with very high confidence"/>
          <p:cNvPicPr/>
          <p:nvPr/>
        </p:nvPicPr>
        <p:blipFill>
          <a:blip r:embed="rId3"/>
          <a:stretch/>
        </p:blipFill>
        <p:spPr>
          <a:xfrm>
            <a:off x="777600" y="2627640"/>
            <a:ext cx="4140000" cy="557280"/>
          </a:xfrm>
          <a:prstGeom prst="rect">
            <a:avLst/>
          </a:prstGeom>
          <a:ln>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 WHOArewe</a:t>
            </a:r>
            <a:endParaRPr b="0" lang="en-US" sz="3200" spc="-1" strike="noStrike">
              <a:solidFill>
                <a:srgbClr val="ffffff"/>
              </a:solidFill>
              <a:latin typeface="Century Gothic"/>
            </a:endParaRPr>
          </a:p>
        </p:txBody>
      </p:sp>
      <p:pic>
        <p:nvPicPr>
          <p:cNvPr id="144" name="Picture 4" descr="A person looking at the camera&#10;&#10;Description generated with very high confidence"/>
          <p:cNvPicPr/>
          <p:nvPr/>
        </p:nvPicPr>
        <p:blipFill>
          <a:blip r:embed="rId1"/>
          <a:stretch/>
        </p:blipFill>
        <p:spPr>
          <a:xfrm>
            <a:off x="5267520" y="3786480"/>
            <a:ext cx="2086560" cy="1662480"/>
          </a:xfrm>
          <a:prstGeom prst="rect">
            <a:avLst/>
          </a:prstGeom>
          <a:ln>
            <a:noFill/>
          </a:ln>
        </p:spPr>
      </p:pic>
      <p:pic>
        <p:nvPicPr>
          <p:cNvPr id="145" name="Picture 6" descr="A person wearing a suit and tie smiling at the camera&#10;&#10;Description generated with very high confidence"/>
          <p:cNvPicPr/>
          <p:nvPr/>
        </p:nvPicPr>
        <p:blipFill>
          <a:blip r:embed="rId2"/>
          <a:stretch/>
        </p:blipFill>
        <p:spPr>
          <a:xfrm>
            <a:off x="8510760" y="2433960"/>
            <a:ext cx="1749960" cy="1749960"/>
          </a:xfrm>
          <a:prstGeom prst="rect">
            <a:avLst/>
          </a:prstGeom>
          <a:ln>
            <a:noFill/>
          </a:ln>
        </p:spPr>
      </p:pic>
      <p:pic>
        <p:nvPicPr>
          <p:cNvPr id="146" name="Picture 9" descr="A person smiling for the camera&#10;&#10;Description generated with very high confidence"/>
          <p:cNvPicPr/>
          <p:nvPr/>
        </p:nvPicPr>
        <p:blipFill>
          <a:blip r:embed="rId3"/>
          <a:stretch/>
        </p:blipFill>
        <p:spPr>
          <a:xfrm>
            <a:off x="1767960" y="2535120"/>
            <a:ext cx="2326680" cy="1554840"/>
          </a:xfrm>
          <a:prstGeom prst="rect">
            <a:avLst/>
          </a:prstGeom>
          <a:ln>
            <a:noFill/>
          </a:ln>
        </p:spPr>
      </p:pic>
      <p:sp>
        <p:nvSpPr>
          <p:cNvPr id="147" name="CustomShape 2"/>
          <p:cNvSpPr/>
          <p:nvPr/>
        </p:nvSpPr>
        <p:spPr>
          <a:xfrm>
            <a:off x="1626840" y="4272840"/>
            <a:ext cx="2742840" cy="1065240"/>
          </a:xfrm>
          <a:prstGeom prst="rect">
            <a:avLst/>
          </a:prstGeom>
          <a:noFill/>
          <a:ln>
            <a:noFill/>
          </a:ln>
        </p:spPr>
        <p:style>
          <a:lnRef idx="0"/>
          <a:fillRef idx="0"/>
          <a:effectRef idx="0"/>
          <a:fontRef idx="minor"/>
        </p:style>
        <p:txBody>
          <a:bodyPr>
            <a:spAutoFit/>
          </a:bodyPr>
          <a:p>
            <a:pPr algn="ctr">
              <a:lnSpc>
                <a:spcPct val="100000"/>
              </a:lnSpc>
            </a:pPr>
            <a:r>
              <a:rPr b="0" lang="en-US" sz="1600" spc="-1" strike="noStrike">
                <a:solidFill>
                  <a:srgbClr val="ffffff"/>
                </a:solidFill>
                <a:latin typeface="Century Gothic"/>
              </a:rPr>
              <a:t>Katie Chuzie</a:t>
            </a:r>
            <a:endParaRPr b="0" lang="en-US" sz="1600" spc="-1" strike="noStrike">
              <a:latin typeface="Arial"/>
            </a:endParaRPr>
          </a:p>
          <a:p>
            <a:pPr algn="ctr">
              <a:lnSpc>
                <a:spcPct val="100000"/>
              </a:lnSpc>
            </a:pPr>
            <a:r>
              <a:rPr b="0" lang="en-US" sz="1600" spc="-1" strike="noStrike">
                <a:solidFill>
                  <a:srgbClr val="ffffff"/>
                </a:solidFill>
                <a:latin typeface="Century Gothic"/>
              </a:rPr>
              <a:t>Software Engineer (Red Team)</a:t>
            </a:r>
            <a:endParaRPr b="0" lang="en-US" sz="1600" spc="-1" strike="noStrike">
              <a:latin typeface="Arial"/>
            </a:endParaRPr>
          </a:p>
          <a:p>
            <a:pPr algn="ctr">
              <a:lnSpc>
                <a:spcPct val="100000"/>
              </a:lnSpc>
            </a:pPr>
            <a:r>
              <a:rPr b="0" lang="en-US" sz="1600" spc="-1" strike="noStrike">
                <a:solidFill>
                  <a:srgbClr val="ffffff"/>
                </a:solidFill>
                <a:latin typeface="Century Gothic"/>
              </a:rPr>
              <a:t>Microsoft</a:t>
            </a:r>
            <a:endParaRPr b="0" lang="en-US" sz="1600" spc="-1" strike="noStrike">
              <a:latin typeface="Arial"/>
            </a:endParaRPr>
          </a:p>
        </p:txBody>
      </p:sp>
      <p:sp>
        <p:nvSpPr>
          <p:cNvPr id="148" name="CustomShape 3"/>
          <p:cNvSpPr/>
          <p:nvPr/>
        </p:nvSpPr>
        <p:spPr>
          <a:xfrm>
            <a:off x="4943160" y="5571000"/>
            <a:ext cx="2742840" cy="1065240"/>
          </a:xfrm>
          <a:prstGeom prst="rect">
            <a:avLst/>
          </a:prstGeom>
          <a:noFill/>
          <a:ln>
            <a:noFill/>
          </a:ln>
        </p:spPr>
        <p:style>
          <a:lnRef idx="0"/>
          <a:fillRef idx="0"/>
          <a:effectRef idx="0"/>
          <a:fontRef idx="minor"/>
        </p:style>
        <p:txBody>
          <a:bodyPr>
            <a:spAutoFit/>
          </a:bodyPr>
          <a:p>
            <a:pPr algn="ctr">
              <a:lnSpc>
                <a:spcPct val="100000"/>
              </a:lnSpc>
            </a:pPr>
            <a:r>
              <a:rPr b="0" lang="en-US" sz="1600" spc="-1" strike="noStrike">
                <a:solidFill>
                  <a:srgbClr val="ffffff"/>
                </a:solidFill>
                <a:latin typeface="Century Gothic"/>
              </a:rPr>
              <a:t>Andrei Saygo</a:t>
            </a:r>
            <a:endParaRPr b="0" lang="en-US" sz="1600" spc="-1" strike="noStrike">
              <a:latin typeface="Arial"/>
            </a:endParaRPr>
          </a:p>
          <a:p>
            <a:pPr algn="ctr">
              <a:lnSpc>
                <a:spcPct val="100000"/>
              </a:lnSpc>
            </a:pPr>
            <a:r>
              <a:rPr b="0" lang="en-US" sz="1600" spc="-1" strike="noStrike">
                <a:solidFill>
                  <a:srgbClr val="ffffff"/>
                </a:solidFill>
                <a:latin typeface="Century Gothic"/>
              </a:rPr>
              <a:t>Senior Software Engineer (Red Team)</a:t>
            </a:r>
            <a:endParaRPr b="0" lang="en-US" sz="1600" spc="-1" strike="noStrike">
              <a:latin typeface="Arial"/>
            </a:endParaRPr>
          </a:p>
          <a:p>
            <a:pPr algn="ctr">
              <a:lnSpc>
                <a:spcPct val="100000"/>
              </a:lnSpc>
            </a:pPr>
            <a:r>
              <a:rPr b="0" lang="en-US" sz="1600" spc="-1" strike="noStrike">
                <a:solidFill>
                  <a:srgbClr val="ffffff"/>
                </a:solidFill>
                <a:latin typeface="Century Gothic"/>
              </a:rPr>
              <a:t>Microsoft</a:t>
            </a:r>
            <a:endParaRPr b="0" lang="en-US" sz="1600" spc="-1" strike="noStrike">
              <a:latin typeface="Arial"/>
            </a:endParaRPr>
          </a:p>
        </p:txBody>
      </p:sp>
      <p:sp>
        <p:nvSpPr>
          <p:cNvPr id="149" name="CustomShape 4"/>
          <p:cNvSpPr/>
          <p:nvPr/>
        </p:nvSpPr>
        <p:spPr>
          <a:xfrm>
            <a:off x="8005320" y="4343400"/>
            <a:ext cx="2742840" cy="1065240"/>
          </a:xfrm>
          <a:prstGeom prst="rect">
            <a:avLst/>
          </a:prstGeom>
          <a:noFill/>
          <a:ln>
            <a:noFill/>
          </a:ln>
        </p:spPr>
        <p:style>
          <a:lnRef idx="0"/>
          <a:fillRef idx="0"/>
          <a:effectRef idx="0"/>
          <a:fontRef idx="minor"/>
        </p:style>
        <p:txBody>
          <a:bodyPr>
            <a:spAutoFit/>
          </a:bodyPr>
          <a:p>
            <a:pPr algn="ctr">
              <a:lnSpc>
                <a:spcPct val="100000"/>
              </a:lnSpc>
            </a:pPr>
            <a:r>
              <a:rPr b="0" lang="en-US" sz="1600" spc="-1" strike="noStrike">
                <a:solidFill>
                  <a:srgbClr val="ffffff"/>
                </a:solidFill>
                <a:latin typeface="Century Gothic"/>
              </a:rPr>
              <a:t>Jesse Zhang</a:t>
            </a:r>
            <a:endParaRPr b="0" lang="en-US" sz="1600" spc="-1" strike="noStrike">
              <a:latin typeface="Arial"/>
            </a:endParaRPr>
          </a:p>
          <a:p>
            <a:pPr algn="ctr">
              <a:lnSpc>
                <a:spcPct val="100000"/>
              </a:lnSpc>
            </a:pPr>
            <a:r>
              <a:rPr b="0" lang="en-US" sz="1600" spc="-1" strike="noStrike">
                <a:solidFill>
                  <a:srgbClr val="ffffff"/>
                </a:solidFill>
                <a:latin typeface="Century Gothic"/>
              </a:rPr>
              <a:t>Software Engineer (Red Team)</a:t>
            </a:r>
            <a:endParaRPr b="0" lang="en-US" sz="1600" spc="-1" strike="noStrike">
              <a:latin typeface="Arial"/>
            </a:endParaRPr>
          </a:p>
          <a:p>
            <a:pPr algn="ctr">
              <a:lnSpc>
                <a:spcPct val="100000"/>
              </a:lnSpc>
            </a:pPr>
            <a:r>
              <a:rPr b="0" lang="en-US" sz="1600" spc="-1" strike="noStrike">
                <a:solidFill>
                  <a:srgbClr val="ffffff"/>
                </a:solidFill>
                <a:latin typeface="Century Gothic"/>
              </a:rPr>
              <a:t>Microsoft</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linux WINNTI backdoor</a:t>
            </a:r>
            <a:endParaRPr b="0" lang="en-US" sz="3200" spc="-1" strike="noStrike">
              <a:solidFill>
                <a:srgbClr val="ffffff"/>
              </a:solidFill>
              <a:latin typeface="Century Gothic"/>
            </a:endParaRPr>
          </a:p>
        </p:txBody>
      </p:sp>
      <p:sp>
        <p:nvSpPr>
          <p:cNvPr id="302" name="TextShape 2"/>
          <p:cNvSpPr txBox="1"/>
          <p:nvPr/>
        </p:nvSpPr>
        <p:spPr>
          <a:xfrm>
            <a:off x="1141560" y="2286000"/>
            <a:ext cx="10216080" cy="3123720"/>
          </a:xfrm>
          <a:prstGeom prst="rect">
            <a:avLst/>
          </a:prstGeom>
          <a:noFill/>
          <a:ln>
            <a:noFill/>
          </a:ln>
        </p:spPr>
        <p:txBody>
          <a:bodyPr>
            <a:normAutofit/>
          </a:bodyPr>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Run profile commands</a:t>
            </a:r>
            <a:endParaRPr b="0" lang="en-US" sz="2000" spc="-1" strike="noStrike" cap="small">
              <a:solidFill>
                <a:srgbClr val="ffffff"/>
              </a:solidFill>
              <a:latin typeface="Century Gothic"/>
            </a:endParaRPr>
          </a:p>
        </p:txBody>
      </p:sp>
      <p:pic>
        <p:nvPicPr>
          <p:cNvPr id="303" name="Picture 7" descr="A close up of text on a black surface&#10;&#10;Description generated with very high confidence"/>
          <p:cNvPicPr/>
          <p:nvPr/>
        </p:nvPicPr>
        <p:blipFill>
          <a:blip r:embed="rId1"/>
          <a:stretch/>
        </p:blipFill>
        <p:spPr>
          <a:xfrm>
            <a:off x="8118720" y="2684520"/>
            <a:ext cx="3628800" cy="3921840"/>
          </a:xfrm>
          <a:prstGeom prst="rect">
            <a:avLst/>
          </a:prstGeom>
          <a:ln>
            <a:noFill/>
          </a:ln>
        </p:spPr>
      </p:pic>
      <p:pic>
        <p:nvPicPr>
          <p:cNvPr id="304" name="Picture 11" descr=""/>
          <p:cNvPicPr/>
          <p:nvPr/>
        </p:nvPicPr>
        <p:blipFill>
          <a:blip r:embed="rId2"/>
          <a:stretch/>
        </p:blipFill>
        <p:spPr>
          <a:xfrm>
            <a:off x="1139040" y="3987720"/>
            <a:ext cx="5897160" cy="1253160"/>
          </a:xfrm>
          <a:prstGeom prst="rect">
            <a:avLst/>
          </a:prstGeom>
          <a:ln>
            <a:noFill/>
          </a:ln>
        </p:spPr>
      </p:pic>
      <p:sp>
        <p:nvSpPr>
          <p:cNvPr id="305" name="CustomShape 3"/>
          <p:cNvSpPr/>
          <p:nvPr/>
        </p:nvSpPr>
        <p:spPr>
          <a:xfrm>
            <a:off x="7081920" y="4398120"/>
            <a:ext cx="976680" cy="488160"/>
          </a:xfrm>
          <a:prstGeom prst="rightArrow">
            <a:avLst>
              <a:gd name="adj1" fmla="val 50000"/>
              <a:gd name="adj2" fmla="val 50000"/>
            </a:avLst>
          </a:prstGeom>
          <a:ln cap="rnd">
            <a:round/>
          </a:ln>
        </p:spPr>
        <p:style>
          <a:lnRef idx="2">
            <a:schemeClr val="accent1">
              <a:shade val="50000"/>
            </a:schemeClr>
          </a:lnRef>
          <a:fillRef idx="1">
            <a:schemeClr val="accent1"/>
          </a:fillRef>
          <a:effectRef idx="0">
            <a:schemeClr val="accent1"/>
          </a:effectRef>
          <a:fontRef idx="minor"/>
        </p:style>
      </p:sp>
      <p:pic>
        <p:nvPicPr>
          <p:cNvPr id="306" name="Picture 5" descr="A screenshot of a cell phone&#10;&#10;Description generated with very high confidence"/>
          <p:cNvPicPr/>
          <p:nvPr/>
        </p:nvPicPr>
        <p:blipFill>
          <a:blip r:embed="rId3"/>
          <a:stretch/>
        </p:blipFill>
        <p:spPr>
          <a:xfrm>
            <a:off x="1137600" y="5289120"/>
            <a:ext cx="2937960" cy="75888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cannon</a:t>
            </a:r>
            <a:endParaRPr b="0" lang="en-US" sz="3200" spc="-1" strike="noStrike">
              <a:solidFill>
                <a:srgbClr val="ffffff"/>
              </a:solidFill>
              <a:latin typeface="Century Gothic"/>
            </a:endParaRPr>
          </a:p>
        </p:txBody>
      </p:sp>
      <p:sp>
        <p:nvSpPr>
          <p:cNvPr id="308" name="TextShape 2"/>
          <p:cNvSpPr txBox="1"/>
          <p:nvPr/>
        </p:nvSpPr>
        <p:spPr>
          <a:xfrm>
            <a:off x="1141560" y="2666880"/>
            <a:ext cx="9251640" cy="3123720"/>
          </a:xfrm>
          <a:prstGeom prst="rect">
            <a:avLst/>
          </a:prstGeom>
          <a:noFill/>
          <a:ln>
            <a:noFill/>
          </a:ln>
        </p:spPr>
        <p:txBody>
          <a:bodyPr>
            <a:normAutofit/>
          </a:bodyPr>
          <a:p>
            <a:pPr>
              <a:lnSpc>
                <a:spcPct val="100000"/>
              </a:lnSpc>
              <a:spcBef>
                <a:spcPts val="400"/>
              </a:spcBef>
              <a:spcAft>
                <a:spcPts val="601"/>
              </a:spcAft>
            </a:pPr>
            <a:r>
              <a:rPr b="0" lang="en-US" sz="2000" spc="-1" strike="noStrike" cap="small">
                <a:solidFill>
                  <a:srgbClr val="ffffff"/>
                </a:solidFill>
                <a:latin typeface="Century Gothic"/>
              </a:rPr>
              <a:t>Uses e-mail as a C2 channel to decrease chance of detection.</a:t>
            </a: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Goals:</a:t>
            </a: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Emulate backdoor functionality</a:t>
            </a: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Emulate pop3 and smtp comms</a:t>
            </a: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Implement specific IOCs</a:t>
            </a: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cannon</a:t>
            </a:r>
            <a:endParaRPr b="0" lang="en-US" sz="3200" spc="-1" strike="noStrike">
              <a:solidFill>
                <a:srgbClr val="ffffff"/>
              </a:solidFill>
              <a:latin typeface="Century Gothic"/>
            </a:endParaRPr>
          </a:p>
        </p:txBody>
      </p:sp>
      <p:pic>
        <p:nvPicPr>
          <p:cNvPr id="310" name="Content Placeholder 4" descr=""/>
          <p:cNvPicPr/>
          <p:nvPr/>
        </p:nvPicPr>
        <p:blipFill>
          <a:blip r:embed="rId1"/>
          <a:stretch/>
        </p:blipFill>
        <p:spPr>
          <a:xfrm>
            <a:off x="1804680" y="2514600"/>
            <a:ext cx="8579160" cy="2228040"/>
          </a:xfrm>
          <a:prstGeom prst="rect">
            <a:avLst/>
          </a:prstGeom>
          <a:ln>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cannon</a:t>
            </a:r>
            <a:endParaRPr b="0" lang="en-US" sz="3200" spc="-1" strike="noStrike">
              <a:solidFill>
                <a:srgbClr val="ffffff"/>
              </a:solidFill>
              <a:latin typeface="Century Gothic"/>
            </a:endParaRPr>
          </a:p>
        </p:txBody>
      </p:sp>
      <p:pic>
        <p:nvPicPr>
          <p:cNvPr id="312" name="Content Placeholder 10" descr=""/>
          <p:cNvPicPr/>
          <p:nvPr/>
        </p:nvPicPr>
        <p:blipFill>
          <a:blip r:embed="rId1"/>
          <a:stretch/>
        </p:blipFill>
        <p:spPr>
          <a:xfrm>
            <a:off x="679320" y="2781360"/>
            <a:ext cx="4525560" cy="3123720"/>
          </a:xfrm>
          <a:prstGeom prst="rect">
            <a:avLst/>
          </a:prstGeom>
          <a:ln>
            <a:noFill/>
          </a:ln>
        </p:spPr>
      </p:pic>
      <p:pic>
        <p:nvPicPr>
          <p:cNvPr id="313" name="Picture 14" descr=""/>
          <p:cNvPicPr/>
          <p:nvPr/>
        </p:nvPicPr>
        <p:blipFill>
          <a:blip r:embed="rId2"/>
          <a:stretch/>
        </p:blipFill>
        <p:spPr>
          <a:xfrm>
            <a:off x="5991840" y="3038400"/>
            <a:ext cx="5601240" cy="2610000"/>
          </a:xfrm>
          <a:prstGeom prst="rect">
            <a:avLst/>
          </a:prstGeom>
          <a:ln>
            <a:noFill/>
          </a:ln>
        </p:spPr>
      </p:pic>
      <p:sp>
        <p:nvSpPr>
          <p:cNvPr id="314" name="CustomShape 2"/>
          <p:cNvSpPr/>
          <p:nvPr/>
        </p:nvSpPr>
        <p:spPr>
          <a:xfrm>
            <a:off x="679320" y="2130120"/>
            <a:ext cx="4525560" cy="6390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Check for e-mail with specific subject in POP3 mailbox</a:t>
            </a:r>
            <a:endParaRPr b="0" lang="en-US" sz="1800" spc="-1" strike="noStrike">
              <a:latin typeface="Arial"/>
            </a:endParaRPr>
          </a:p>
        </p:txBody>
      </p:sp>
      <p:sp>
        <p:nvSpPr>
          <p:cNvPr id="315" name="CustomShape 3"/>
          <p:cNvSpPr/>
          <p:nvPr/>
        </p:nvSpPr>
        <p:spPr>
          <a:xfrm>
            <a:off x="6521400" y="2391840"/>
            <a:ext cx="45255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Send data through SMTP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cannon</a:t>
            </a:r>
            <a:endParaRPr b="0" lang="en-US" sz="3200" spc="-1" strike="noStrike">
              <a:solidFill>
                <a:srgbClr val="ffffff"/>
              </a:solidFill>
              <a:latin typeface="Century Gothic"/>
            </a:endParaRPr>
          </a:p>
        </p:txBody>
      </p:sp>
      <p:sp>
        <p:nvSpPr>
          <p:cNvPr id="317" name="CustomShape 2"/>
          <p:cNvSpPr/>
          <p:nvPr/>
        </p:nvSpPr>
        <p:spPr>
          <a:xfrm>
            <a:off x="437400" y="2460600"/>
            <a:ext cx="45255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OS Info</a:t>
            </a:r>
            <a:endParaRPr b="0" lang="en-US" sz="1800" spc="-1" strike="noStrike">
              <a:latin typeface="Arial"/>
            </a:endParaRPr>
          </a:p>
        </p:txBody>
      </p:sp>
      <p:sp>
        <p:nvSpPr>
          <p:cNvPr id="318" name="CustomShape 3"/>
          <p:cNvSpPr/>
          <p:nvPr/>
        </p:nvSpPr>
        <p:spPr>
          <a:xfrm>
            <a:off x="6832800" y="3181320"/>
            <a:ext cx="45255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Screenshots</a:t>
            </a:r>
            <a:endParaRPr b="0" lang="en-US" sz="1800" spc="-1" strike="noStrike">
              <a:latin typeface="Arial"/>
            </a:endParaRPr>
          </a:p>
        </p:txBody>
      </p:sp>
      <p:pic>
        <p:nvPicPr>
          <p:cNvPr id="319" name="Content Placeholder 5" descr=""/>
          <p:cNvPicPr/>
          <p:nvPr/>
        </p:nvPicPr>
        <p:blipFill>
          <a:blip r:embed="rId1"/>
          <a:stretch/>
        </p:blipFill>
        <p:spPr>
          <a:xfrm>
            <a:off x="6905520" y="3587400"/>
            <a:ext cx="4848480" cy="1419120"/>
          </a:xfrm>
          <a:prstGeom prst="rect">
            <a:avLst/>
          </a:prstGeom>
          <a:ln>
            <a:noFill/>
          </a:ln>
        </p:spPr>
      </p:pic>
      <p:pic>
        <p:nvPicPr>
          <p:cNvPr id="320" name="Picture 9" descr=""/>
          <p:cNvPicPr/>
          <p:nvPr/>
        </p:nvPicPr>
        <p:blipFill>
          <a:blip r:embed="rId2"/>
          <a:stretch/>
        </p:blipFill>
        <p:spPr>
          <a:xfrm>
            <a:off x="437400" y="2829960"/>
            <a:ext cx="5858280" cy="293364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cannon</a:t>
            </a:r>
            <a:endParaRPr b="0" lang="en-US" sz="3200" spc="-1" strike="noStrike">
              <a:solidFill>
                <a:srgbClr val="ffffff"/>
              </a:solidFill>
              <a:latin typeface="Century Gothic"/>
            </a:endParaRPr>
          </a:p>
        </p:txBody>
      </p:sp>
      <p:sp>
        <p:nvSpPr>
          <p:cNvPr id="322" name="CustomShape 2"/>
          <p:cNvSpPr/>
          <p:nvPr/>
        </p:nvSpPr>
        <p:spPr>
          <a:xfrm>
            <a:off x="105840" y="1978200"/>
            <a:ext cx="45255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Connect to POP3 mailbox</a:t>
            </a:r>
            <a:endParaRPr b="0" lang="en-US" sz="1800" spc="-1" strike="noStrike">
              <a:latin typeface="Arial"/>
            </a:endParaRPr>
          </a:p>
        </p:txBody>
      </p:sp>
      <p:pic>
        <p:nvPicPr>
          <p:cNvPr id="323" name="Picture 4" descr=""/>
          <p:cNvPicPr/>
          <p:nvPr/>
        </p:nvPicPr>
        <p:blipFill>
          <a:blip r:embed="rId1"/>
          <a:stretch/>
        </p:blipFill>
        <p:spPr>
          <a:xfrm>
            <a:off x="105840" y="2347560"/>
            <a:ext cx="6810480" cy="3188520"/>
          </a:xfrm>
          <a:prstGeom prst="rect">
            <a:avLst/>
          </a:prstGeom>
          <a:ln>
            <a:noFill/>
          </a:ln>
        </p:spPr>
      </p:pic>
      <p:pic>
        <p:nvPicPr>
          <p:cNvPr id="324" name="Picture 10" descr=""/>
          <p:cNvPicPr/>
          <p:nvPr/>
        </p:nvPicPr>
        <p:blipFill>
          <a:blip r:embed="rId2"/>
          <a:stretch/>
        </p:blipFill>
        <p:spPr>
          <a:xfrm>
            <a:off x="7094160" y="2347560"/>
            <a:ext cx="4988520" cy="3673800"/>
          </a:xfrm>
          <a:prstGeom prst="rect">
            <a:avLst/>
          </a:prstGeom>
          <a:ln>
            <a:noFill/>
          </a:ln>
        </p:spPr>
      </p:pic>
      <p:sp>
        <p:nvSpPr>
          <p:cNvPr id="325" name="CustomShape 3"/>
          <p:cNvSpPr/>
          <p:nvPr/>
        </p:nvSpPr>
        <p:spPr>
          <a:xfrm>
            <a:off x="7026480" y="2010960"/>
            <a:ext cx="4525560" cy="3646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rPr>
              <a:t>Send data through SMTP</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aVEMARIA</a:t>
            </a:r>
            <a:endParaRPr b="0" lang="en-US" sz="3200" spc="-1" strike="noStrike">
              <a:solidFill>
                <a:srgbClr val="ffffff"/>
              </a:solidFill>
              <a:latin typeface="Century Gothic"/>
            </a:endParaRPr>
          </a:p>
        </p:txBody>
      </p:sp>
      <p:sp>
        <p:nvSpPr>
          <p:cNvPr id="327" name="TextShape 2"/>
          <p:cNvSpPr txBox="1"/>
          <p:nvPr/>
        </p:nvSpPr>
        <p:spPr>
          <a:xfrm>
            <a:off x="1141560" y="2666880"/>
            <a:ext cx="9251640" cy="3123720"/>
          </a:xfrm>
          <a:prstGeom prst="rect">
            <a:avLst/>
          </a:prstGeom>
          <a:noFill/>
          <a:ln>
            <a:noFill/>
          </a:ln>
        </p:spPr>
        <p:txBody>
          <a:bodyPr>
            <a:normAutofit/>
          </a:bodyPr>
          <a:p>
            <a:pPr>
              <a:lnSpc>
                <a:spcPct val="100000"/>
              </a:lnSpc>
              <a:spcBef>
                <a:spcPts val="400"/>
              </a:spcBef>
              <a:spcAft>
                <a:spcPts val="601"/>
              </a:spcAft>
            </a:pPr>
            <a:r>
              <a:rPr b="0" lang="en-US" sz="2000" spc="-1" strike="noStrike" cap="small">
                <a:solidFill>
                  <a:srgbClr val="ffffff"/>
                </a:solidFill>
                <a:latin typeface="Century Gothic"/>
              </a:rPr>
              <a:t>Reportedly attributed to the FIN7 group</a:t>
            </a: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Goals:</a:t>
            </a: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Emulate UAC bypass functionality</a:t>
            </a:r>
            <a:endParaRPr b="0" lang="en-US" sz="2000" spc="-1" strike="noStrike" cap="small">
              <a:solidFill>
                <a:srgbClr val="ffffff"/>
              </a:solidFill>
              <a:latin typeface="Century Gothic"/>
            </a:endParaRPr>
          </a:p>
          <a:p>
            <a:pPr>
              <a:lnSpc>
                <a:spcPct val="100000"/>
              </a:lnSpc>
              <a:spcBef>
                <a:spcPts val="400"/>
              </a:spcBef>
              <a:spcAft>
                <a:spcPts val="601"/>
              </a:spcAft>
            </a:pPr>
            <a:r>
              <a:rPr b="0" lang="en-US" sz="2000" spc="-1" strike="noStrike" cap="small">
                <a:solidFill>
                  <a:srgbClr val="ffffff"/>
                </a:solidFill>
                <a:latin typeface="Century Gothic"/>
              </a:rPr>
              <a:t>Implement specific IOCs</a:t>
            </a: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aVEMARIA</a:t>
            </a:r>
            <a:endParaRPr b="0" lang="en-US" sz="3200" spc="-1" strike="noStrike">
              <a:solidFill>
                <a:srgbClr val="ffffff"/>
              </a:solidFill>
              <a:latin typeface="Century Gothic"/>
            </a:endParaRPr>
          </a:p>
        </p:txBody>
      </p:sp>
      <p:sp>
        <p:nvSpPr>
          <p:cNvPr id="329" name="TextShape 2"/>
          <p:cNvSpPr txBox="1"/>
          <p:nvPr/>
        </p:nvSpPr>
        <p:spPr>
          <a:xfrm>
            <a:off x="114840" y="2666880"/>
            <a:ext cx="7285680" cy="548280"/>
          </a:xfrm>
          <a:prstGeom prst="rect">
            <a:avLst/>
          </a:prstGeom>
          <a:noFill/>
          <a:ln>
            <a:noFill/>
          </a:ln>
        </p:spPr>
        <p:txBody>
          <a:bodyPr>
            <a:normAutofit/>
          </a:bodyPr>
          <a:p>
            <a:pPr algn="ctr">
              <a:lnSpc>
                <a:spcPct val="100000"/>
              </a:lnSpc>
              <a:spcBef>
                <a:spcPts val="400"/>
              </a:spcBef>
              <a:spcAft>
                <a:spcPts val="601"/>
              </a:spcAft>
            </a:pPr>
            <a:r>
              <a:rPr b="0" lang="en-US" sz="2000" spc="-1" strike="noStrike" cap="small">
                <a:solidFill>
                  <a:srgbClr val="ffffff"/>
                </a:solidFill>
                <a:latin typeface="Century Gothic"/>
              </a:rPr>
              <a:t>Resolve APIs</a:t>
            </a:r>
            <a:endParaRPr b="0" lang="en-US" sz="2000" spc="-1" strike="noStrike" cap="small">
              <a:solidFill>
                <a:srgbClr val="ffffff"/>
              </a:solidFill>
              <a:latin typeface="Century Gothic"/>
            </a:endParaRPr>
          </a:p>
        </p:txBody>
      </p:sp>
      <p:pic>
        <p:nvPicPr>
          <p:cNvPr id="330" name="Picture 4" descr=""/>
          <p:cNvPicPr/>
          <p:nvPr/>
        </p:nvPicPr>
        <p:blipFill>
          <a:blip r:embed="rId1"/>
          <a:stretch/>
        </p:blipFill>
        <p:spPr>
          <a:xfrm>
            <a:off x="114840" y="3301200"/>
            <a:ext cx="7285680" cy="1712520"/>
          </a:xfrm>
          <a:prstGeom prst="rect">
            <a:avLst/>
          </a:prstGeom>
          <a:ln>
            <a:noFill/>
          </a:ln>
        </p:spPr>
      </p:pic>
      <p:pic>
        <p:nvPicPr>
          <p:cNvPr id="331" name="Picture 6" descr=""/>
          <p:cNvPicPr/>
          <p:nvPr/>
        </p:nvPicPr>
        <p:blipFill>
          <a:blip r:embed="rId2"/>
          <a:stretch/>
        </p:blipFill>
        <p:spPr>
          <a:xfrm>
            <a:off x="7566480" y="3301200"/>
            <a:ext cx="4082040" cy="1712520"/>
          </a:xfrm>
          <a:prstGeom prst="rect">
            <a:avLst/>
          </a:prstGeom>
          <a:ln>
            <a:noFill/>
          </a:ln>
        </p:spPr>
      </p:pic>
      <p:sp>
        <p:nvSpPr>
          <p:cNvPr id="332" name="CustomShape 3"/>
          <p:cNvSpPr/>
          <p:nvPr/>
        </p:nvSpPr>
        <p:spPr>
          <a:xfrm>
            <a:off x="7566480" y="2666880"/>
            <a:ext cx="4082040" cy="548280"/>
          </a:xfrm>
          <a:prstGeom prst="rect">
            <a:avLst/>
          </a:prstGeom>
          <a:noFill/>
          <a:ln>
            <a:noFill/>
          </a:ln>
        </p:spPr>
        <p:style>
          <a:lnRef idx="0"/>
          <a:fillRef idx="0"/>
          <a:effectRef idx="0"/>
          <a:fontRef idx="minor"/>
        </p:style>
        <p:txBody>
          <a:bodyPr>
            <a:normAutofit/>
          </a:bodyPr>
          <a:p>
            <a:pPr algn="ctr">
              <a:lnSpc>
                <a:spcPct val="100000"/>
              </a:lnSpc>
              <a:spcBef>
                <a:spcPts val="400"/>
              </a:spcBef>
              <a:spcAft>
                <a:spcPts val="601"/>
              </a:spcAft>
            </a:pPr>
            <a:r>
              <a:rPr b="0" lang="en-US" sz="2000" spc="-1" strike="noStrike" cap="small">
                <a:solidFill>
                  <a:srgbClr val="ffffff"/>
                </a:solidFill>
                <a:latin typeface="Century Gothic"/>
              </a:rPr>
              <a:t>Drop file from resources</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Apt profile – aVEMARIA</a:t>
            </a:r>
            <a:endParaRPr b="0" lang="en-US" sz="3200" spc="-1" strike="noStrike">
              <a:solidFill>
                <a:srgbClr val="ffffff"/>
              </a:solidFill>
              <a:latin typeface="Century Gothic"/>
            </a:endParaRPr>
          </a:p>
        </p:txBody>
      </p:sp>
      <p:sp>
        <p:nvSpPr>
          <p:cNvPr id="334" name="TextShape 2"/>
          <p:cNvSpPr txBox="1"/>
          <p:nvPr/>
        </p:nvSpPr>
        <p:spPr>
          <a:xfrm>
            <a:off x="1141560" y="2718000"/>
            <a:ext cx="7285680" cy="548280"/>
          </a:xfrm>
          <a:prstGeom prst="rect">
            <a:avLst/>
          </a:prstGeom>
          <a:noFill/>
          <a:ln>
            <a:noFill/>
          </a:ln>
        </p:spPr>
        <p:txBody>
          <a:bodyPr>
            <a:normAutofit fontScale="66000"/>
          </a:bodyPr>
          <a:p>
            <a:pPr>
              <a:lnSpc>
                <a:spcPct val="100000"/>
              </a:lnSpc>
              <a:spcBef>
                <a:spcPts val="400"/>
              </a:spcBef>
              <a:spcAft>
                <a:spcPts val="601"/>
              </a:spcAft>
            </a:pPr>
            <a:r>
              <a:rPr b="0" lang="en-US" sz="2000" spc="-1" strike="noStrike" cap="small">
                <a:solidFill>
                  <a:srgbClr val="ffffff"/>
                </a:solidFill>
                <a:latin typeface="Century Gothic"/>
              </a:rPr>
              <a:t>UAC bypass: pkgmgr.exe -&gt; dism.exe -&gt; dismcore.dll</a:t>
            </a:r>
            <a:endParaRPr b="0" lang="en-US" sz="2000" spc="-1" strike="noStrike" cap="small">
              <a:solidFill>
                <a:srgbClr val="ffffff"/>
              </a:solidFill>
              <a:latin typeface="Century Gothic"/>
            </a:endParaRPr>
          </a:p>
        </p:txBody>
      </p:sp>
      <p:pic>
        <p:nvPicPr>
          <p:cNvPr id="335" name="Picture 5" descr=""/>
          <p:cNvPicPr/>
          <p:nvPr/>
        </p:nvPicPr>
        <p:blipFill>
          <a:blip r:embed="rId1"/>
          <a:stretch/>
        </p:blipFill>
        <p:spPr>
          <a:xfrm>
            <a:off x="6310440" y="4421160"/>
            <a:ext cx="5737320" cy="548280"/>
          </a:xfrm>
          <a:prstGeom prst="rect">
            <a:avLst/>
          </a:prstGeom>
          <a:ln>
            <a:noFill/>
          </a:ln>
        </p:spPr>
      </p:pic>
      <p:pic>
        <p:nvPicPr>
          <p:cNvPr id="336" name="Picture 9" descr=""/>
          <p:cNvPicPr/>
          <p:nvPr/>
        </p:nvPicPr>
        <p:blipFill>
          <a:blip r:embed="rId2"/>
          <a:stretch/>
        </p:blipFill>
        <p:spPr>
          <a:xfrm>
            <a:off x="1231920" y="5082120"/>
            <a:ext cx="4937400" cy="1692720"/>
          </a:xfrm>
          <a:prstGeom prst="rect">
            <a:avLst/>
          </a:prstGeom>
          <a:ln>
            <a:noFill/>
          </a:ln>
        </p:spPr>
      </p:pic>
      <p:pic>
        <p:nvPicPr>
          <p:cNvPr id="337" name="Picture 11" descr=""/>
          <p:cNvPicPr/>
          <p:nvPr/>
        </p:nvPicPr>
        <p:blipFill>
          <a:blip r:embed="rId3"/>
          <a:stretch/>
        </p:blipFill>
        <p:spPr>
          <a:xfrm>
            <a:off x="1231920" y="3301560"/>
            <a:ext cx="4997160" cy="96840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38" name="Picture 8" descr="A cat that is looking at the camera&#10;&#10;Description generated with very high confidence"/>
          <p:cNvPicPr/>
          <p:nvPr/>
        </p:nvPicPr>
        <p:blipFill>
          <a:blip r:embed="rId2">
            <a:alphaModFix amt="15000"/>
          </a:blip>
          <a:srcRect l="0" t="0" r="0" b="11764"/>
          <a:stretch/>
        </p:blipFill>
        <p:spPr>
          <a:xfrm>
            <a:off x="0" y="0"/>
            <a:ext cx="12191760" cy="6857640"/>
          </a:xfrm>
          <a:prstGeom prst="rect">
            <a:avLst/>
          </a:prstGeom>
          <a:ln>
            <a:noFill/>
          </a:ln>
        </p:spPr>
      </p:pic>
      <p:sp>
        <p:nvSpPr>
          <p:cNvPr id="339" name="TextShape 1"/>
          <p:cNvSpPr txBox="1"/>
          <p:nvPr/>
        </p:nvSpPr>
        <p:spPr>
          <a:xfrm>
            <a:off x="1751040" y="609480"/>
            <a:ext cx="8676000" cy="3200040"/>
          </a:xfrm>
          <a:prstGeom prst="rect">
            <a:avLst/>
          </a:prstGeom>
          <a:noFill/>
          <a:ln>
            <a:noFill/>
          </a:ln>
        </p:spPr>
        <p:txBody>
          <a:bodyPr anchor="b">
            <a:normAutofit/>
          </a:bodyPr>
          <a:p>
            <a:pPr algn="ctr">
              <a:lnSpc>
                <a:spcPct val="100000"/>
              </a:lnSpc>
            </a:pPr>
            <a:r>
              <a:rPr b="0" lang="en-US" sz="4800" spc="-1" strike="noStrike" cap="all">
                <a:solidFill>
                  <a:srgbClr val="ffffff"/>
                </a:solidFill>
                <a:latin typeface="Century Gothic"/>
              </a:rPr>
              <a:t>Demo</a:t>
            </a:r>
            <a:endParaRPr b="0" lang="en-US" sz="4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Why are you here?</a:t>
            </a:r>
            <a:endParaRPr b="0" lang="en-US" sz="3200" spc="-1" strike="noStrike">
              <a:solidFill>
                <a:srgbClr val="ffffff"/>
              </a:solidFill>
              <a:latin typeface="Century Gothic"/>
            </a:endParaRPr>
          </a:p>
        </p:txBody>
      </p:sp>
      <p:sp>
        <p:nvSpPr>
          <p:cNvPr id="151" name="TextShape 2"/>
          <p:cNvSpPr txBox="1"/>
          <p:nvPr/>
        </p:nvSpPr>
        <p:spPr>
          <a:xfrm>
            <a:off x="1141560" y="2137680"/>
            <a:ext cx="9905760" cy="4076280"/>
          </a:xfrm>
          <a:prstGeom prst="rect">
            <a:avLst/>
          </a:prstGeom>
          <a:noFill/>
          <a:ln>
            <a:noFill/>
          </a:ln>
        </p:spPr>
        <p:txBody>
          <a:bodyPr anchor="ctr">
            <a:normAutofit/>
          </a:bodyPr>
          <a:p>
            <a:pPr marL="457200">
              <a:lnSpc>
                <a:spcPct val="100000"/>
              </a:lnSpc>
              <a:spcBef>
                <a:spcPts val="400"/>
              </a:spcBef>
              <a:spcAft>
                <a:spcPts val="601"/>
              </a:spcAft>
            </a:pPr>
            <a:endParaRPr b="0" lang="en-US" sz="2000" spc="-1" strike="noStrike" cap="small">
              <a:solidFill>
                <a:srgbClr val="ffffff"/>
              </a:solidFill>
              <a:latin typeface="Century Gothic"/>
            </a:endParaRPr>
          </a:p>
          <a:p>
            <a:pPr lvl="1" marL="743040" indent="-285480">
              <a:lnSpc>
                <a:spcPct val="100000"/>
              </a:lnSpc>
              <a:spcBef>
                <a:spcPts val="439"/>
              </a:spcBef>
              <a:spcAft>
                <a:spcPts val="601"/>
              </a:spcAft>
              <a:buClr>
                <a:srgbClr val="ffffff"/>
              </a:buClr>
              <a:buFont typeface="Arial"/>
              <a:buChar char="•"/>
            </a:pPr>
            <a:r>
              <a:rPr b="0" lang="en-US" sz="2200" spc="-1" strike="noStrike" cap="small">
                <a:solidFill>
                  <a:srgbClr val="ffffff"/>
                </a:solidFill>
                <a:latin typeface="Century Gothic"/>
                <a:ea typeface="Century Gothic"/>
              </a:rPr>
              <a:t>Cats</a:t>
            </a:r>
            <a:endParaRPr b="0" lang="en-US" sz="2200" spc="-1" strike="noStrike" cap="small">
              <a:solidFill>
                <a:srgbClr val="ffffff"/>
              </a:solidFill>
              <a:latin typeface="Century Gothic"/>
            </a:endParaRPr>
          </a:p>
          <a:p>
            <a:pPr lvl="1" marL="743040" indent="-285480">
              <a:lnSpc>
                <a:spcPct val="100000"/>
              </a:lnSpc>
              <a:spcBef>
                <a:spcPts val="439"/>
              </a:spcBef>
              <a:spcAft>
                <a:spcPts val="601"/>
              </a:spcAft>
              <a:buClr>
                <a:srgbClr val="ffffff"/>
              </a:buClr>
              <a:buFont typeface="Arial"/>
              <a:buChar char="•"/>
            </a:pPr>
            <a:r>
              <a:rPr b="0" lang="en-US" sz="2200" spc="-1" strike="noStrike" cap="small">
                <a:solidFill>
                  <a:srgbClr val="ffffff"/>
                </a:solidFill>
                <a:latin typeface="Century Gothic"/>
                <a:ea typeface="Century Gothic"/>
              </a:rPr>
              <a:t>Purple Teaming</a:t>
            </a:r>
            <a:endParaRPr b="0" lang="en-US" sz="2200" spc="-1" strike="noStrike" cap="small">
              <a:solidFill>
                <a:srgbClr val="ffffff"/>
              </a:solidFill>
              <a:latin typeface="Century Gothic"/>
            </a:endParaRPr>
          </a:p>
          <a:p>
            <a:pPr lvl="1" marL="743040" indent="-285480">
              <a:lnSpc>
                <a:spcPct val="100000"/>
              </a:lnSpc>
              <a:spcBef>
                <a:spcPts val="439"/>
              </a:spcBef>
              <a:spcAft>
                <a:spcPts val="601"/>
              </a:spcAft>
              <a:buClr>
                <a:srgbClr val="ffffff"/>
              </a:buClr>
              <a:buFont typeface="Arial"/>
              <a:buChar char="•"/>
            </a:pPr>
            <a:r>
              <a:rPr b="0" lang="en-US" sz="2200" spc="-1" strike="noStrike" cap="small">
                <a:solidFill>
                  <a:srgbClr val="ffffff"/>
                </a:solidFill>
                <a:latin typeface="Century Gothic"/>
                <a:ea typeface="Century Gothic"/>
              </a:rPr>
              <a:t>C2 (Command and Control)</a:t>
            </a:r>
            <a:endParaRPr b="0" lang="en-US" sz="2200" spc="-1" strike="noStrike" cap="small">
              <a:solidFill>
                <a:srgbClr val="ffffff"/>
              </a:solidFill>
              <a:latin typeface="Century Gothic"/>
            </a:endParaRPr>
          </a:p>
          <a:p>
            <a:pPr lvl="1" marL="743040" indent="-285480">
              <a:lnSpc>
                <a:spcPct val="100000"/>
              </a:lnSpc>
              <a:spcBef>
                <a:spcPts val="439"/>
              </a:spcBef>
              <a:spcAft>
                <a:spcPts val="601"/>
              </a:spcAft>
              <a:buClr>
                <a:srgbClr val="ffffff"/>
              </a:buClr>
              <a:buFont typeface="Arial"/>
              <a:buChar char="•"/>
            </a:pPr>
            <a:r>
              <a:rPr b="0" lang="en-US" sz="2200" spc="-1" strike="noStrike" cap="small">
                <a:solidFill>
                  <a:srgbClr val="ffffff"/>
                </a:solidFill>
                <a:latin typeface="Century Gothic"/>
                <a:ea typeface="Century Gothic"/>
              </a:rPr>
              <a:t>APT (Advanced Persistent Threat)</a:t>
            </a:r>
            <a:endParaRPr b="0" lang="en-US" sz="2200" spc="-1" strike="noStrike" cap="small">
              <a:solidFill>
                <a:srgbClr val="ffffff"/>
              </a:solidFill>
              <a:latin typeface="Century Gothic"/>
            </a:endParaRPr>
          </a:p>
          <a:p>
            <a:pPr lvl="1" marL="743040" indent="-285480">
              <a:lnSpc>
                <a:spcPct val="100000"/>
              </a:lnSpc>
              <a:spcBef>
                <a:spcPts val="439"/>
              </a:spcBef>
              <a:spcAft>
                <a:spcPts val="601"/>
              </a:spcAft>
              <a:buClr>
                <a:srgbClr val="ffffff"/>
              </a:buClr>
              <a:buFont typeface="Arial"/>
              <a:buChar char="•"/>
            </a:pPr>
            <a:r>
              <a:rPr b="0" lang="en-US" sz="2200" spc="-1" strike="noStrike" cap="small">
                <a:solidFill>
                  <a:srgbClr val="ffffff"/>
                </a:solidFill>
                <a:latin typeface="Century Gothic"/>
                <a:ea typeface="Century Gothic"/>
              </a:rPr>
              <a:t>TTPs (Tactics, Techniques, and Procedures)</a:t>
            </a:r>
            <a:endParaRPr b="0" lang="en-US" sz="2200" spc="-1" strike="noStrike" cap="small">
              <a:solidFill>
                <a:srgbClr val="ffffff"/>
              </a:solidFill>
              <a:latin typeface="Century Gothic"/>
            </a:endParaRPr>
          </a:p>
          <a:p>
            <a:pPr marL="457200">
              <a:lnSpc>
                <a:spcPct val="100000"/>
              </a:lnSpc>
              <a:spcBef>
                <a:spcPts val="700"/>
              </a:spcBef>
              <a:spcAft>
                <a:spcPts val="601"/>
              </a:spcAft>
            </a:pPr>
            <a:endParaRPr b="0" lang="en-US" sz="22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0" name="Picture 1" descr="">
            <a:hlinkClick r:id="" action="ppaction://media"/>
          </p:cNvPr>
          <p:cNvPicPr/>
          <p:nvPr>
            <a:videoFile r:link="rId1"/>
            <p:extLst>
              <p:ext uri="{DAA4B4D4-6D71-4841-9C94-3DE7FCFB9230}">
                <p14:media r:embed="rId2"/>
              </p:ext>
            </p:extLst>
          </p:nvPr>
        </p:nvPicPr>
        <p:blipFill>
          <a:blip r:embed="rId3"/>
        </p:blipFill>
        <p:spPr>
          <a:xfrm>
            <a:off x="92160" y="223200"/>
            <a:ext cx="12030120" cy="6399000"/>
          </a:xfrm>
          <a:prstGeom prst="rect">
            <a:avLst/>
          </a:prstGeom>
          <a:ln>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mediacall">
                                  <p:stCondLst>
                                    <p:cond delay="0"/>
                                  </p:stCondLst>
                                  <p:childTnLst>
                                    <p:cmd type="call">
                                      <p:cBhvr>
                                        <p:cTn id="6" dur="120400" fill="hold"/>
                                        <p:tgtEl>
                                          <p:spTgt spid="340"/>
                                        </p:tgtEl>
                                      </p:cBhvr>
                                    </p:cmd>
                                  </p:childTnLst>
                                </p:cTn>
                              </p:par>
                            </p:childTnLst>
                          </p:cTn>
                        </p:par>
                      </p:childTnLst>
                    </p:cTn>
                  </p:par>
                </p:childTnLst>
              </p:cTn>
              <p:prevCondLst>
                <p:cond evt="onPrev">
                  <p:tgtEl>
                    <p:sldTgt/>
                  </p:tgtEl>
                </p:cond>
              </p:prevCondLst>
              <p:nextCondLst>
                <p:cond evt="onNext">
                  <p:tgtEl>
                    <p:sldTgt/>
                  </p:tgtEl>
                </p:cond>
              </p:nextCondLst>
            </p:seq>
            <p:seq>
              <p:cTn id="7" restart="whenNotActive" nodeType="interactiveSeq" fill="hold">
                <p:stCondLst>
                  <p:cond delay="0" evt="onClick">
                    <p:tgtEl>
                      <p:spTgt spid="340"/>
                    </p:tgtEl>
                  </p:cond>
                </p:stCondLst>
                <p:childTnLst>
                  <p:par>
                    <p:cTn id="8" fill="hold">
                      <p:stCondLst>
                        <p:cond delay="0" evt="onClick">
                          <p:tgtEl>
                            <p:spTgt spid="340"/>
                          </p:tgtEl>
                        </p:cond>
                      </p:stCondLst>
                      <p:childTnLst>
                        <p:par>
                          <p:cTn id="9" fill="hold">
                            <p:stCondLst>
                              <p:cond delay="0"/>
                            </p:stCondLst>
                            <p:childTnLst>
                              <p:par>
                                <p:cTn id="10" nodeType="clickEffect" fill="hold" presetClass="mediacall">
                                  <p:stCondLst>
                                    <p:cond delay="0"/>
                                  </p:stCondLst>
                                  <p:childTnLst>
                                    <p:cmd type="call" cmd="togglePause">
                                      <p:cBhvr>
                                        <p:cTn id="11" dur="1" fill="hold"/>
                                        <p:tgtEl>
                                          <p:spTgt spid="340"/>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1" name="Picture 1" descr="">
            <a:hlinkClick r:id="" action="ppaction://media"/>
          </p:cNvPr>
          <p:cNvPicPr/>
          <p:nvPr>
            <a:videoFile r:link="rId1"/>
            <p:extLst>
              <p:ext uri="{DAA4B4D4-6D71-4841-9C94-3DE7FCFB9230}">
                <p14:media r:embed="rId2"/>
              </p:ext>
            </p:extLst>
          </p:nvPr>
        </p:nvPicPr>
        <p:blipFill>
          <a:blip r:embed="rId3"/>
        </p:blipFill>
        <p:spPr>
          <a:xfrm>
            <a:off x="46800" y="142920"/>
            <a:ext cx="12070080" cy="6506280"/>
          </a:xfrm>
          <a:prstGeom prst="rect">
            <a:avLst/>
          </a:prstGeom>
          <a:ln>
            <a:noFill/>
          </a:ln>
        </p:spPr>
      </p:pic>
    </p:spTree>
  </p:cSld>
  <mc:AlternateContent>
    <mc:Choice Requires="p14">
      <p:transition spd="slow" p14:dur="2000"/>
    </mc:Choice>
    <mc:Fallback>
      <p:transition spd="slow"/>
    </mc:Fallback>
  </mc:AlternateContent>
  <p:timing>
    <p:tnLst>
      <p:par>
        <p:cTn id="12" dur="indefinite" restart="never" nodeType="tmRoot">
          <p:childTnLst>
            <p:seq>
              <p:cTn id="13" dur="indefinite" nodeType="mainSeq">
                <p:childTnLst>
                  <p:par>
                    <p:cTn id="14" fill="hold">
                      <p:stCondLst>
                        <p:cond delay="indefinite"/>
                      </p:stCondLst>
                      <p:childTnLst>
                        <p:par>
                          <p:cTn id="15" fill="hold">
                            <p:stCondLst>
                              <p:cond delay="0"/>
                            </p:stCondLst>
                            <p:childTnLst>
                              <p:par>
                                <p:cTn id="16" nodeType="clickEffect" fill="hold" presetClass="mediacall">
                                  <p:stCondLst>
                                    <p:cond delay="0"/>
                                  </p:stCondLst>
                                  <p:childTnLst>
                                    <p:cmd type="call">
                                      <p:cBhvr>
                                        <p:cTn id="17" dur="34885" fill="hold"/>
                                        <p:tgtEl>
                                          <p:spTgt spid="341"/>
                                        </p:tgtEl>
                                      </p:cBhvr>
                                    </p:cmd>
                                  </p:childTnLst>
                                </p:cTn>
                              </p:par>
                            </p:childTnLst>
                          </p:cTn>
                        </p:par>
                      </p:childTnLst>
                    </p:cTn>
                  </p:par>
                </p:childTnLst>
              </p:cTn>
              <p:prevCondLst>
                <p:cond evt="onPrev">
                  <p:tgtEl>
                    <p:sldTgt/>
                  </p:tgtEl>
                </p:cond>
              </p:prevCondLst>
              <p:nextCondLst>
                <p:cond evt="onNext">
                  <p:tgtEl>
                    <p:sldTgt/>
                  </p:tgtEl>
                </p:cond>
              </p:nextCondLst>
            </p:seq>
            <p:seq>
              <p:cTn id="18" restart="whenNotActive" nodeType="interactiveSeq" fill="hold">
                <p:stCondLst>
                  <p:cond delay="0" evt="onClick">
                    <p:tgtEl>
                      <p:spTgt spid="341"/>
                    </p:tgtEl>
                  </p:cond>
                </p:stCondLst>
                <p:childTnLst>
                  <p:par>
                    <p:cTn id="19" fill="hold">
                      <p:stCondLst>
                        <p:cond delay="0" evt="onClick">
                          <p:tgtEl>
                            <p:spTgt spid="341"/>
                          </p:tgtEl>
                        </p:cond>
                      </p:stCondLst>
                      <p:childTnLst>
                        <p:par>
                          <p:cTn id="20" fill="hold">
                            <p:stCondLst>
                              <p:cond delay="0"/>
                            </p:stCondLst>
                            <p:childTnLst>
                              <p:par>
                                <p:cTn id="21" nodeType="clickEffect" fill="hold" presetClass="mediacall">
                                  <p:stCondLst>
                                    <p:cond delay="0"/>
                                  </p:stCondLst>
                                  <p:childTnLst>
                                    <p:cmd type="call" cmd="togglePause">
                                      <p:cBhvr>
                                        <p:cTn id="22" dur="1" fill="hold"/>
                                        <p:tgtEl>
                                          <p:spTgt spid="341"/>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2" name="Picture 1" descr="">
            <a:hlinkClick r:id="" action="ppaction://media"/>
          </p:cNvPr>
          <p:cNvPicPr/>
          <p:nvPr>
            <a:videoFile r:link="rId1"/>
            <p:extLst>
              <p:ext uri="{DAA4B4D4-6D71-4841-9C94-3DE7FCFB9230}">
                <p14:media r:embed="rId2"/>
              </p:ext>
            </p:extLst>
          </p:nvPr>
        </p:nvPicPr>
        <p:blipFill>
          <a:blip r:embed="rId3"/>
        </p:blipFill>
        <p:spPr>
          <a:xfrm>
            <a:off x="70920" y="469800"/>
            <a:ext cx="12093120" cy="5870160"/>
          </a:xfrm>
          <a:prstGeom prst="rect">
            <a:avLst/>
          </a:prstGeom>
          <a:ln>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mediacall">
                                  <p:stCondLst>
                                    <p:cond delay="0"/>
                                  </p:stCondLst>
                                  <p:childTnLst>
                                    <p:cmd type="call">
                                      <p:cBhvr>
                                        <p:cTn id="28" dur="26433" fill="hold"/>
                                        <p:tgtEl>
                                          <p:spTgt spid="342"/>
                                        </p:tgtEl>
                                      </p:cBhvr>
                                    </p:cmd>
                                  </p:childTnLst>
                                </p:cTn>
                              </p:par>
                            </p:childTnLst>
                          </p:cTn>
                        </p:par>
                      </p:childTnLst>
                    </p:cTn>
                  </p:par>
                </p:childTnLst>
              </p:cTn>
              <p:prevCondLst>
                <p:cond evt="onPrev">
                  <p:tgtEl>
                    <p:sldTgt/>
                  </p:tgtEl>
                </p:cond>
              </p:prevCondLst>
              <p:nextCondLst>
                <p:cond evt="onNext">
                  <p:tgtEl>
                    <p:sldTgt/>
                  </p:tgtEl>
                </p:cond>
              </p:nextCondLst>
            </p:seq>
            <p:seq>
              <p:cTn id="29" restart="whenNotActive" nodeType="interactiveSeq" fill="hold">
                <p:stCondLst>
                  <p:cond delay="0" evt="onClick">
                    <p:tgtEl>
                      <p:spTgt spid="342"/>
                    </p:tgtEl>
                  </p:cond>
                </p:stCondLst>
                <p:childTnLst>
                  <p:par>
                    <p:cTn id="30" fill="hold">
                      <p:stCondLst>
                        <p:cond delay="0" evt="onClick">
                          <p:tgtEl>
                            <p:spTgt spid="342"/>
                          </p:tgtEl>
                        </p:cond>
                      </p:stCondLst>
                      <p:childTnLst>
                        <p:par>
                          <p:cTn id="31" fill="hold">
                            <p:stCondLst>
                              <p:cond delay="0"/>
                            </p:stCondLst>
                            <p:childTnLst>
                              <p:par>
                                <p:cTn id="32" nodeType="clickEffect" fill="hold" presetClass="mediacall">
                                  <p:stCondLst>
                                    <p:cond delay="0"/>
                                  </p:stCondLst>
                                  <p:childTnLst>
                                    <p:cmd type="call" cmd="togglePause">
                                      <p:cBhvr>
                                        <p:cTn id="33" dur="1" fill="hold"/>
                                        <p:tgtEl>
                                          <p:spTgt spid="342"/>
                                        </p:tgtEl>
                                      </p:cBhvr>
                                    </p:cmd>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343" name="Picture 3" descr="A white cat with its mouth open&#10;&#10;Description generated with very high confidence"/>
          <p:cNvPicPr/>
          <p:nvPr/>
        </p:nvPicPr>
        <p:blipFill>
          <a:blip r:embed="rId2">
            <a:alphaModFix amt="15000"/>
          </a:blip>
          <a:srcRect l="0" t="15727" r="0" b="0"/>
          <a:stretch/>
        </p:blipFill>
        <p:spPr>
          <a:xfrm>
            <a:off x="0" y="0"/>
            <a:ext cx="12191760" cy="6857640"/>
          </a:xfrm>
          <a:prstGeom prst="rect">
            <a:avLst/>
          </a:prstGeom>
          <a:ln>
            <a:noFill/>
          </a:ln>
        </p:spPr>
      </p:pic>
      <p:sp>
        <p:nvSpPr>
          <p:cNvPr id="344" name="TextShape 1"/>
          <p:cNvSpPr txBox="1"/>
          <p:nvPr/>
        </p:nvSpPr>
        <p:spPr>
          <a:xfrm>
            <a:off x="1751040" y="609480"/>
            <a:ext cx="8676000" cy="3200040"/>
          </a:xfrm>
          <a:prstGeom prst="rect">
            <a:avLst/>
          </a:prstGeom>
          <a:noFill/>
          <a:ln>
            <a:noFill/>
          </a:ln>
        </p:spPr>
        <p:txBody>
          <a:bodyPr anchor="b">
            <a:normAutofit/>
          </a:bodyPr>
          <a:p>
            <a:pPr algn="ctr">
              <a:lnSpc>
                <a:spcPct val="100000"/>
              </a:lnSpc>
            </a:pPr>
            <a:r>
              <a:rPr b="0" lang="en-US" sz="4800" spc="-1" strike="noStrike" cap="all">
                <a:solidFill>
                  <a:srgbClr val="ffffff"/>
                </a:solidFill>
                <a:latin typeface="Century Gothic"/>
              </a:rPr>
              <a:t>Questions?</a:t>
            </a:r>
            <a:endParaRPr b="0" lang="en-US" sz="4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152" name="Picture 5" descr="A close up of a cat looking at the camera&#10;&#10;Description generated with very high confidence"/>
          <p:cNvPicPr/>
          <p:nvPr/>
        </p:nvPicPr>
        <p:blipFill>
          <a:blip r:embed="rId2">
            <a:alphaModFix amt="15000"/>
          </a:blip>
          <a:srcRect l="0" t="0" r="0" b="15097"/>
          <a:stretch/>
        </p:blipFill>
        <p:spPr>
          <a:xfrm>
            <a:off x="0" y="0"/>
            <a:ext cx="12191760" cy="6857640"/>
          </a:xfrm>
          <a:prstGeom prst="rect">
            <a:avLst/>
          </a:prstGeom>
          <a:ln>
            <a:noFill/>
          </a:ln>
        </p:spPr>
      </p:pic>
      <p:sp>
        <p:nvSpPr>
          <p:cNvPr id="153" name="TextShape 1"/>
          <p:cNvSpPr txBox="1"/>
          <p:nvPr/>
        </p:nvSpPr>
        <p:spPr>
          <a:xfrm>
            <a:off x="1751040" y="609480"/>
            <a:ext cx="8676000" cy="3200040"/>
          </a:xfrm>
          <a:prstGeom prst="rect">
            <a:avLst/>
          </a:prstGeom>
          <a:noFill/>
          <a:ln>
            <a:noFill/>
          </a:ln>
        </p:spPr>
        <p:txBody>
          <a:bodyPr anchor="b">
            <a:normAutofit/>
          </a:bodyPr>
          <a:p>
            <a:pPr algn="ctr">
              <a:lnSpc>
                <a:spcPct val="100000"/>
              </a:lnSpc>
            </a:pPr>
            <a:r>
              <a:rPr b="0" lang="en-US" sz="4800" spc="-1" strike="noStrike" cap="all">
                <a:solidFill>
                  <a:srgbClr val="ffffff"/>
                </a:solidFill>
                <a:latin typeface="Century Gothic"/>
              </a:rPr>
              <a:t>Purple teaming</a:t>
            </a:r>
            <a:endParaRPr b="0" lang="en-US" sz="4800" spc="-1" strike="noStrike">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Purple teaming – What?</a:t>
            </a:r>
            <a:endParaRPr b="0" lang="en-US" sz="3200" spc="-1" strike="noStrike">
              <a:solidFill>
                <a:srgbClr val="ffffff"/>
              </a:solidFill>
              <a:latin typeface="Century Gothic"/>
            </a:endParaRPr>
          </a:p>
        </p:txBody>
      </p:sp>
      <p:sp>
        <p:nvSpPr>
          <p:cNvPr id="155" name="TextShape 2"/>
          <p:cNvSpPr txBox="1"/>
          <p:nvPr/>
        </p:nvSpPr>
        <p:spPr>
          <a:xfrm>
            <a:off x="1141560" y="2166120"/>
            <a:ext cx="9905760" cy="2171520"/>
          </a:xfrm>
          <a:prstGeom prst="rect">
            <a:avLst/>
          </a:prstGeom>
          <a:noFill/>
          <a:ln>
            <a:noFill/>
          </a:ln>
        </p:spPr>
        <p:txBody>
          <a:bodyPr anchor="ctr">
            <a:normAutofit/>
          </a:bodyPr>
          <a:p>
            <a:pPr marL="285840" indent="-285480">
              <a:lnSpc>
                <a:spcPct val="100000"/>
              </a:lnSpc>
              <a:spcBef>
                <a:spcPts val="479"/>
              </a:spcBef>
              <a:spcAft>
                <a:spcPts val="601"/>
              </a:spcAft>
              <a:buClr>
                <a:srgbClr val="ffffff"/>
              </a:buClr>
              <a:buFont typeface="Arial"/>
              <a:buChar char="•"/>
            </a:pPr>
            <a:r>
              <a:rPr b="0" lang="en-US" sz="2400" spc="-1" strike="noStrike" cap="small">
                <a:solidFill>
                  <a:srgbClr val="ffffff"/>
                </a:solidFill>
                <a:latin typeface="Century Gothic"/>
              </a:rPr>
              <a:t>Purple teaming is a </a:t>
            </a:r>
            <a:r>
              <a:rPr b="0" lang="en-US" sz="2400" spc="-1" strike="noStrike" cap="small">
                <a:solidFill>
                  <a:srgbClr val="ffffff"/>
                </a:solidFill>
                <a:latin typeface="Century Gothic"/>
                <a:ea typeface="Century Gothic"/>
              </a:rPr>
              <a:t>security methodology whereby red and blue teams work closely together to maximize cyber capabilities through continuous feedback and knowledge transfer.</a:t>
            </a:r>
            <a:endParaRPr b="0" lang="en-US" sz="2400" spc="-1" strike="noStrike" cap="small">
              <a:solidFill>
                <a:srgbClr val="ffffff"/>
              </a:solidFill>
              <a:latin typeface="Century Gothic"/>
            </a:endParaRPr>
          </a:p>
        </p:txBody>
      </p:sp>
      <p:sp>
        <p:nvSpPr>
          <p:cNvPr id="156" name="CustomShape 3"/>
          <p:cNvSpPr/>
          <p:nvPr/>
        </p:nvSpPr>
        <p:spPr>
          <a:xfrm>
            <a:off x="5631840" y="3911400"/>
            <a:ext cx="5410800" cy="251640"/>
          </a:xfrm>
          <a:prstGeom prst="rect">
            <a:avLst/>
          </a:prstGeom>
          <a:noFill/>
          <a:ln>
            <a:noFill/>
          </a:ln>
        </p:spPr>
        <p:style>
          <a:lnRef idx="0"/>
          <a:fillRef idx="0"/>
          <a:effectRef idx="0"/>
          <a:fontRef idx="minor"/>
        </p:style>
        <p:txBody>
          <a:bodyPr>
            <a:spAutoFit/>
          </a:bodyPr>
          <a:p>
            <a:pPr>
              <a:lnSpc>
                <a:spcPct val="100000"/>
              </a:lnSpc>
            </a:pPr>
            <a:r>
              <a:rPr b="0" lang="en-US" sz="1050" spc="-1" strike="noStrike">
                <a:solidFill>
                  <a:srgbClr val="ffffff"/>
                </a:solidFill>
                <a:latin typeface="Century Gothic"/>
                <a:ea typeface="Century Gothic"/>
              </a:rPr>
              <a:t>https://www.redscan.com/news/purple-teaming-can-strengthen-cyber-security/</a:t>
            </a:r>
            <a:endParaRPr b="0" lang="en-US" sz="105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Purple teaming – How?</a:t>
            </a:r>
            <a:endParaRPr b="0" lang="en-US" sz="3200" spc="-1" strike="noStrike">
              <a:solidFill>
                <a:srgbClr val="ffffff"/>
              </a:solidFill>
              <a:latin typeface="Century Gothic"/>
            </a:endParaRPr>
          </a:p>
        </p:txBody>
      </p:sp>
      <p:sp>
        <p:nvSpPr>
          <p:cNvPr id="158" name="TextShape 2"/>
          <p:cNvSpPr txBox="1"/>
          <p:nvPr/>
        </p:nvSpPr>
        <p:spPr>
          <a:xfrm>
            <a:off x="1141560" y="2666880"/>
            <a:ext cx="9905760" cy="3123720"/>
          </a:xfrm>
          <a:prstGeom prst="rect">
            <a:avLst/>
          </a:prstGeom>
          <a:noFill/>
          <a:ln>
            <a:noFill/>
          </a:ln>
        </p:spPr>
        <p:txBody>
          <a:bodyPr>
            <a:normAutofit/>
          </a:bodyPr>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Red team</a:t>
            </a:r>
            <a:endParaRPr b="0" lang="en-US" sz="2000" spc="-1" strike="noStrike" cap="small">
              <a:solidFill>
                <a:srgbClr val="ffffff"/>
              </a:solidFill>
              <a:latin typeface="Century Gothic"/>
            </a:endParaRPr>
          </a:p>
          <a:p>
            <a:pPr lvl="1" marL="743040" indent="-285480">
              <a:lnSpc>
                <a:spcPct val="100000"/>
              </a:lnSpc>
              <a:spcBef>
                <a:spcPts val="360"/>
              </a:spcBef>
              <a:spcAft>
                <a:spcPts val="601"/>
              </a:spcAft>
              <a:buClr>
                <a:srgbClr val="ffffff"/>
              </a:buClr>
              <a:buFont typeface="Arial"/>
              <a:buChar char="•"/>
            </a:pPr>
            <a:r>
              <a:rPr b="0" lang="en-US" sz="1800" spc="-1" strike="noStrike" cap="small">
                <a:solidFill>
                  <a:srgbClr val="ffffff"/>
                </a:solidFill>
                <a:latin typeface="Century Gothic"/>
                <a:ea typeface="Century Gothic"/>
              </a:rPr>
              <a:t>Issues attacks against test environment</a:t>
            </a:r>
            <a:endParaRPr b="0" lang="en-US" sz="1800" spc="-1" strike="noStrike" cap="small">
              <a:solidFill>
                <a:srgbClr val="ffffff"/>
              </a:solidFill>
              <a:latin typeface="Century Gothic"/>
            </a:endParaRPr>
          </a:p>
          <a:p>
            <a:pPr lvl="1" marL="743040" indent="-285480">
              <a:lnSpc>
                <a:spcPct val="100000"/>
              </a:lnSpc>
              <a:spcBef>
                <a:spcPts val="360"/>
              </a:spcBef>
              <a:spcAft>
                <a:spcPts val="601"/>
              </a:spcAft>
              <a:buClr>
                <a:srgbClr val="ffffff"/>
              </a:buClr>
              <a:buFont typeface="Arial"/>
              <a:buChar char="•"/>
            </a:pPr>
            <a:r>
              <a:rPr b="0" lang="en-US" sz="1800" spc="-1" strike="noStrike" cap="small">
                <a:solidFill>
                  <a:srgbClr val="ffffff"/>
                </a:solidFill>
                <a:latin typeface="Century Gothic"/>
                <a:ea typeface="Century Gothic"/>
              </a:rPr>
              <a:t>Improves evasion tactics</a:t>
            </a:r>
            <a:endParaRPr b="0" lang="en-US" sz="18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ea typeface="Century Gothic"/>
              </a:rPr>
              <a:t>Blue Team</a:t>
            </a:r>
            <a:endParaRPr b="0" lang="en-US" sz="2000" spc="-1" strike="noStrike" cap="small">
              <a:solidFill>
                <a:srgbClr val="ffffff"/>
              </a:solidFill>
              <a:latin typeface="Century Gothic"/>
            </a:endParaRPr>
          </a:p>
          <a:p>
            <a:pPr lvl="1" marL="743040" indent="-285480">
              <a:lnSpc>
                <a:spcPct val="100000"/>
              </a:lnSpc>
              <a:spcBef>
                <a:spcPts val="360"/>
              </a:spcBef>
              <a:spcAft>
                <a:spcPts val="601"/>
              </a:spcAft>
              <a:buClr>
                <a:srgbClr val="ffffff"/>
              </a:buClr>
              <a:buFont typeface="Arial"/>
              <a:buChar char="•"/>
            </a:pPr>
            <a:r>
              <a:rPr b="0" lang="en-US" sz="1800" spc="-1" strike="noStrike" cap="small">
                <a:solidFill>
                  <a:srgbClr val="ffffff"/>
                </a:solidFill>
                <a:latin typeface="Century Gothic"/>
                <a:ea typeface="Century Gothic"/>
              </a:rPr>
              <a:t>Monitors attacks and looks for triggered alerts</a:t>
            </a:r>
            <a:endParaRPr b="0" lang="en-US" sz="1800" spc="-1" strike="noStrike" cap="small">
              <a:solidFill>
                <a:srgbClr val="ffffff"/>
              </a:solidFill>
              <a:latin typeface="Century Gothic"/>
            </a:endParaRPr>
          </a:p>
          <a:p>
            <a:pPr lvl="1" marL="743040" indent="-285480">
              <a:lnSpc>
                <a:spcPct val="100000"/>
              </a:lnSpc>
              <a:spcBef>
                <a:spcPts val="360"/>
              </a:spcBef>
              <a:spcAft>
                <a:spcPts val="601"/>
              </a:spcAft>
              <a:buClr>
                <a:srgbClr val="ffffff"/>
              </a:buClr>
              <a:buFont typeface="Arial"/>
              <a:buChar char="•"/>
            </a:pPr>
            <a:r>
              <a:rPr b="0" lang="en-US" sz="1800" spc="-1" strike="noStrike" cap="small">
                <a:solidFill>
                  <a:srgbClr val="ffffff"/>
                </a:solidFill>
                <a:latin typeface="Century Gothic"/>
                <a:ea typeface="Century Gothic"/>
              </a:rPr>
              <a:t>Improves detections</a:t>
            </a:r>
            <a:endParaRPr b="0" lang="en-US" sz="18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Purple teaming – our solution</a:t>
            </a:r>
            <a:endParaRPr b="0" lang="en-US" sz="3200" spc="-1" strike="noStrike">
              <a:solidFill>
                <a:srgbClr val="ffffff"/>
              </a:solidFill>
              <a:latin typeface="Century Gothic"/>
            </a:endParaRPr>
          </a:p>
        </p:txBody>
      </p:sp>
      <p:sp>
        <p:nvSpPr>
          <p:cNvPr id="160" name="TextShape 2"/>
          <p:cNvSpPr txBox="1"/>
          <p:nvPr/>
        </p:nvSpPr>
        <p:spPr>
          <a:xfrm>
            <a:off x="1141560" y="2666880"/>
            <a:ext cx="9905760" cy="3123720"/>
          </a:xfrm>
          <a:prstGeom prst="rect">
            <a:avLst/>
          </a:prstGeom>
          <a:noFill/>
          <a:ln>
            <a:noFill/>
          </a:ln>
        </p:spPr>
        <p:txBody>
          <a:bodyPr>
            <a:normAutofit/>
          </a:bodyPr>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We have created a tool (CopyCat) to make this process more efficient</a:t>
            </a:r>
            <a:endParaRPr b="0" lang="en-US" sz="2000" spc="-1" strike="noStrike" cap="small">
              <a:solidFill>
                <a:srgbClr val="ffffff"/>
              </a:solidFill>
              <a:latin typeface="Century Gothic"/>
            </a:endParaRPr>
          </a:p>
          <a:p>
            <a:pPr lvl="1" marL="743040" indent="-285480">
              <a:lnSpc>
                <a:spcPct val="100000"/>
              </a:lnSpc>
              <a:spcBef>
                <a:spcPts val="360"/>
              </a:spcBef>
              <a:spcAft>
                <a:spcPts val="601"/>
              </a:spcAft>
              <a:buClr>
                <a:srgbClr val="ffffff"/>
              </a:buClr>
              <a:buFont typeface="Arial"/>
              <a:buChar char="•"/>
            </a:pPr>
            <a:r>
              <a:rPr b="0" lang="en-US" sz="1800" spc="-1" strike="noStrike" cap="small">
                <a:solidFill>
                  <a:srgbClr val="ffffff"/>
                </a:solidFill>
                <a:latin typeface="Century Gothic"/>
              </a:rPr>
              <a:t>C2 infrastructure</a:t>
            </a:r>
            <a:endParaRPr b="0" lang="en-US" sz="1800" spc="-1" strike="noStrike" cap="small">
              <a:solidFill>
                <a:srgbClr val="ffffff"/>
              </a:solidFill>
              <a:latin typeface="Century Gothic"/>
            </a:endParaRPr>
          </a:p>
          <a:p>
            <a:pPr lvl="1" marL="743040" indent="-285480">
              <a:lnSpc>
                <a:spcPct val="100000"/>
              </a:lnSpc>
              <a:spcBef>
                <a:spcPts val="360"/>
              </a:spcBef>
              <a:spcAft>
                <a:spcPts val="601"/>
              </a:spcAft>
              <a:buClr>
                <a:srgbClr val="ffffff"/>
              </a:buClr>
              <a:buFont typeface="Arial"/>
              <a:buChar char="•"/>
            </a:pPr>
            <a:r>
              <a:rPr b="0" lang="en-US" sz="1800" spc="-1" strike="noStrike" cap="small">
                <a:solidFill>
                  <a:srgbClr val="ffffff"/>
                </a:solidFill>
                <a:latin typeface="Century Gothic"/>
              </a:rPr>
              <a:t>In-depth APT (Advanced Persistent Threat) research</a:t>
            </a:r>
            <a:endParaRPr b="0" lang="en-US" sz="1800" spc="-1" strike="noStrike" cap="small">
              <a:solidFill>
                <a:srgbClr val="ffffff"/>
              </a:solidFill>
              <a:latin typeface="Century Gothic"/>
            </a:endParaRPr>
          </a:p>
          <a:p>
            <a:pPr lvl="1" marL="743040" indent="-285480">
              <a:lnSpc>
                <a:spcPct val="100000"/>
              </a:lnSpc>
              <a:spcBef>
                <a:spcPts val="360"/>
              </a:spcBef>
              <a:spcAft>
                <a:spcPts val="601"/>
              </a:spcAft>
              <a:buClr>
                <a:srgbClr val="ffffff"/>
              </a:buClr>
              <a:buFont typeface="Arial"/>
              <a:buChar char="•"/>
            </a:pPr>
            <a:r>
              <a:rPr b="0" lang="en-US" sz="1800" spc="-1" strike="noStrike" cap="small">
                <a:solidFill>
                  <a:srgbClr val="ffffff"/>
                </a:solidFill>
                <a:latin typeface="Century Gothic"/>
              </a:rPr>
              <a:t>APT tactics, techniques, and procedures (TTPs) implementation</a:t>
            </a:r>
            <a:endParaRPr b="0" lang="en-US" sz="1800" spc="-1" strike="noStrike" cap="small">
              <a:solidFill>
                <a:srgbClr val="ffffff"/>
              </a:solidFill>
              <a:latin typeface="Century Gothic"/>
            </a:endParaRPr>
          </a:p>
          <a:p>
            <a:pPr lvl="1" marL="743040" indent="-285480">
              <a:lnSpc>
                <a:spcPct val="100000"/>
              </a:lnSpc>
              <a:spcBef>
                <a:spcPts val="360"/>
              </a:spcBef>
              <a:spcAft>
                <a:spcPts val="601"/>
              </a:spcAft>
              <a:buClr>
                <a:srgbClr val="ffffff"/>
              </a:buClr>
              <a:buFont typeface="Arial"/>
              <a:buChar char="•"/>
            </a:pPr>
            <a:r>
              <a:rPr b="0" lang="en-US" sz="1800" spc="-1" strike="noStrike" cap="small">
                <a:solidFill>
                  <a:srgbClr val="ffffff"/>
                </a:solidFill>
                <a:latin typeface="Century Gothic"/>
              </a:rPr>
              <a:t>Extensible modules</a:t>
            </a:r>
            <a:endParaRPr b="0" lang="en-US" sz="18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1141560" y="609480"/>
            <a:ext cx="9905760" cy="1904760"/>
          </a:xfrm>
          <a:prstGeom prst="rect">
            <a:avLst/>
          </a:prstGeom>
          <a:noFill/>
          <a:ln>
            <a:noFill/>
          </a:ln>
        </p:spPr>
        <p:txBody>
          <a:bodyPr anchor="ctr">
            <a:noAutofit/>
          </a:bodyPr>
          <a:p>
            <a:pPr>
              <a:lnSpc>
                <a:spcPct val="100000"/>
              </a:lnSpc>
            </a:pPr>
            <a:r>
              <a:rPr b="0" lang="en-US" sz="3200" spc="-1" strike="noStrike" cap="all">
                <a:solidFill>
                  <a:srgbClr val="ffffff"/>
                </a:solidFill>
                <a:latin typeface="Century Gothic"/>
              </a:rPr>
              <a:t>Purple Teaming - Utilizing c2 for apt emulation</a:t>
            </a:r>
            <a:endParaRPr b="0" lang="en-US" sz="3200" spc="-1" strike="noStrike">
              <a:solidFill>
                <a:srgbClr val="ffffff"/>
              </a:solidFill>
              <a:latin typeface="Century Gothic"/>
            </a:endParaRPr>
          </a:p>
        </p:txBody>
      </p:sp>
      <p:sp>
        <p:nvSpPr>
          <p:cNvPr id="162" name="TextShape 2"/>
          <p:cNvSpPr txBox="1"/>
          <p:nvPr/>
        </p:nvSpPr>
        <p:spPr>
          <a:xfrm>
            <a:off x="1141560" y="2666880"/>
            <a:ext cx="9905760" cy="3123720"/>
          </a:xfrm>
          <a:prstGeom prst="rect">
            <a:avLst/>
          </a:prstGeom>
          <a:noFill/>
          <a:ln>
            <a:noFill/>
          </a:ln>
        </p:spPr>
        <p:txBody>
          <a:bodyPr>
            <a:normAutofit/>
          </a:bodyPr>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We're already using it in our engagements</a:t>
            </a:r>
            <a:endParaRPr b="0" lang="en-US"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Easy to deploy binaries targeting various APT groups</a:t>
            </a:r>
            <a:endParaRPr b="0" lang="en-US" sz="2000" spc="-1" strike="noStrike" cap="small">
              <a:solidFill>
                <a:srgbClr val="ffffff"/>
              </a:solidFill>
              <a:latin typeface="Century Gothic"/>
            </a:endParaRPr>
          </a:p>
          <a:p>
            <a:pPr marL="285840" indent="-285480">
              <a:lnSpc>
                <a:spcPct val="100000"/>
              </a:lnSpc>
              <a:spcBef>
                <a:spcPts val="400"/>
              </a:spcBef>
              <a:spcAft>
                <a:spcPts val="601"/>
              </a:spcAft>
              <a:buClr>
                <a:srgbClr val="ffffff"/>
              </a:buClr>
              <a:buFont typeface="Arial"/>
              <a:buChar char="•"/>
            </a:pPr>
            <a:r>
              <a:rPr b="0" lang="en-US" sz="2000" spc="-1" strike="noStrike" cap="small">
                <a:solidFill>
                  <a:srgbClr val="ffffff"/>
                </a:solidFill>
                <a:latin typeface="Century Gothic"/>
              </a:rPr>
              <a:t>Run specific commands for a specific APT profile</a:t>
            </a:r>
            <a:endParaRPr b="0" lang="en-US" sz="2000" spc="-1" strike="noStrike" cap="small">
              <a:solidFill>
                <a:srgbClr val="ffffff"/>
              </a:solidFill>
              <a:latin typeface="Century Gothic"/>
            </a:endParaRPr>
          </a:p>
          <a:p>
            <a:pPr>
              <a:lnSpc>
                <a:spcPct val="100000"/>
              </a:lnSpc>
              <a:spcBef>
                <a:spcPts val="400"/>
              </a:spcBef>
              <a:spcAft>
                <a:spcPts val="601"/>
              </a:spcAft>
            </a:pPr>
            <a:endParaRPr b="0" lang="en-US" sz="2000" spc="-1" strike="noStrike" cap="small">
              <a:solidFill>
                <a:srgbClr val="ffffff"/>
              </a:solidFill>
              <a:latin typeface="Century Gothic"/>
            </a:endParaRPr>
          </a:p>
          <a:p>
            <a:endParaRPr b="0" lang="en-US" sz="2000" spc="-1" strike="noStrike" cap="small">
              <a:solidFill>
                <a:srgbClr val="ffffff"/>
              </a:solidFill>
              <a:latin typeface="Century Gothic"/>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B50FE4D54C29E43BEE5C4A3B3E68A36" ma:contentTypeVersion="2" ma:contentTypeDescription="Create a new document." ma:contentTypeScope="" ma:versionID="0e6056b25e1767f5f905719e4fb6f135">
  <xsd:schema xmlns:xsd="http://www.w3.org/2001/XMLSchema" xmlns:xs="http://www.w3.org/2001/XMLSchema" xmlns:p="http://schemas.microsoft.com/office/2006/metadata/properties" xmlns:ns2="2b401a3c-2d66-4837-b66a-0c89b0e5c289" targetNamespace="http://schemas.microsoft.com/office/2006/metadata/properties" ma:root="true" ma:fieldsID="39993b161eece5fa785e2196a4d84ff7" ns2:_="">
    <xsd:import namespace="2b401a3c-2d66-4837-b66a-0c89b0e5c289"/>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401a3c-2d66-4837-b66a-0c89b0e5c2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C7E14C-C291-4932-8353-7FAAEADA5DF1}">
  <ds:schemaRefs>
    <ds:schemaRef ds:uri="http://purl.org/dc/elements/1.1/"/>
    <ds:schemaRef ds:uri="http://purl.org/dc/terms/"/>
    <ds:schemaRef ds:uri="http://schemas.microsoft.com/office/2006/documentManagement/types"/>
    <ds:schemaRef ds:uri="http://schemas.microsoft.com/office/2006/metadata/properties"/>
    <ds:schemaRef ds:uri="http://www.w3.org/XML/1998/namespace"/>
    <ds:schemaRef ds:uri="http://purl.org/dc/dcmitype/"/>
    <ds:schemaRef ds:uri="http://schemas.openxmlformats.org/package/2006/metadata/core-properties"/>
    <ds:schemaRef ds:uri="http://schemas.microsoft.com/office/infopath/2007/PartnerControls"/>
    <ds:schemaRef ds:uri="2b401a3c-2d66-4837-b66a-0c89b0e5c289"/>
  </ds:schemaRefs>
</ds:datastoreItem>
</file>

<file path=customXml/itemProps2.xml><?xml version="1.0" encoding="utf-8"?>
<ds:datastoreItem xmlns:ds="http://schemas.openxmlformats.org/officeDocument/2006/customXml" ds:itemID="{826FC96B-5053-4E4E-B486-392CC74A83F8}">
  <ds:schemaRefs>
    <ds:schemaRef ds:uri="http://schemas.microsoft.com/sharepoint/v3/contenttype/forms"/>
  </ds:schemaRefs>
</ds:datastoreItem>
</file>

<file path=customXml/itemProps3.xml><?xml version="1.0" encoding="utf-8"?>
<ds:datastoreItem xmlns:ds="http://schemas.openxmlformats.org/officeDocument/2006/customXml" ds:itemID="{3A5609F4-6F6C-48CB-A56B-1A62696EC465}">
  <ds:schemaRefs>
    <ds:schemaRef ds:uri="2b401a3c-2d66-4837-b66a-0c89b0e5c28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222</TotalTime>
  <Application>LibreOffice/6.3.5.2$Linux_X86_64 LibreOffice_project/30$Build-2</Application>
  <Words>1538</Words>
  <Paragraphs>337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2019-09-03T16:59:27Z</dcterms:created>
  <dc:creator>Katie Chuzie</dc:creator>
  <dc:description/>
  <dc:language>en-US</dc:language>
  <cp:lastModifiedBy/>
  <cp:lastPrinted>2020-03-24T16:27:55Z</cp:lastPrinted>
  <dcterms:modified xsi:type="dcterms:W3CDTF">2020-03-25T12:43:12Z</dcterms:modified>
  <cp:revision>16</cp:revision>
  <dc:subject/>
  <dc:title>Pouncing Over APTs for Purple Teaming</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0x0101008B50FE4D54C29E43BEE5C4A3B3E68A36</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4</vt:i4>
  </property>
  <property fmtid="{D5CDD505-2E9C-101B-9397-08002B2CF9AE}" pid="8" name="MSIP_Label_87867195-f2b8-4ac2-b0b6-6bb73cb33afc_ActionId">
    <vt:lpwstr>fa0204aa-cee1-4a34-9dae-9b12bd55ad46</vt:lpwstr>
  </property>
  <property fmtid="{D5CDD505-2E9C-101B-9397-08002B2CF9AE}" pid="9" name="MSIP_Label_87867195-f2b8-4ac2-b0b6-6bb73cb33afc_ContentBits">
    <vt:lpwstr>0</vt:lpwstr>
  </property>
  <property fmtid="{D5CDD505-2E9C-101B-9397-08002B2CF9AE}" pid="10" name="MSIP_Label_87867195-f2b8-4ac2-b0b6-6bb73cb33afc_Enabled">
    <vt:lpwstr>true</vt:lpwstr>
  </property>
  <property fmtid="{D5CDD505-2E9C-101B-9397-08002B2CF9AE}" pid="11" name="MSIP_Label_87867195-f2b8-4ac2-b0b6-6bb73cb33afc_Method">
    <vt:lpwstr>Privileged</vt:lpwstr>
  </property>
  <property fmtid="{D5CDD505-2E9C-101B-9397-08002B2CF9AE}" pid="12" name="MSIP_Label_87867195-f2b8-4ac2-b0b6-6bb73cb33afc_Name">
    <vt:lpwstr>Not Restricted</vt:lpwstr>
  </property>
  <property fmtid="{D5CDD505-2E9C-101B-9397-08002B2CF9AE}" pid="13" name="MSIP_Label_87867195-f2b8-4ac2-b0b6-6bb73cb33afc_SetDate">
    <vt:lpwstr>2020-03-24T19:17:58Z</vt:lpwstr>
  </property>
  <property fmtid="{D5CDD505-2E9C-101B-9397-08002B2CF9AE}" pid="14" name="MSIP_Label_87867195-f2b8-4ac2-b0b6-6bb73cb33afc_SiteId">
    <vt:lpwstr>72f988bf-86f1-41af-91ab-2d7cd011db47</vt:lpwstr>
  </property>
  <property fmtid="{D5CDD505-2E9C-101B-9397-08002B2CF9AE}" pid="15" name="Notes">
    <vt:i4>51</vt:i4>
  </property>
  <property fmtid="{D5CDD505-2E9C-101B-9397-08002B2CF9AE}" pid="16" name="PresentationFormat">
    <vt:lpwstr>Widescreen</vt:lpwstr>
  </property>
  <property fmtid="{D5CDD505-2E9C-101B-9397-08002B2CF9AE}" pid="17" name="ScaleCrop">
    <vt:bool>0</vt:bool>
  </property>
  <property fmtid="{D5CDD505-2E9C-101B-9397-08002B2CF9AE}" pid="18" name="Sensitivity">
    <vt:lpwstr>Confidential Microsoft Extended</vt:lpwstr>
  </property>
  <property fmtid="{D5CDD505-2E9C-101B-9397-08002B2CF9AE}" pid="19" name="ShareDoc">
    <vt:bool>0</vt:bool>
  </property>
  <property fmtid="{D5CDD505-2E9C-101B-9397-08002B2CF9AE}" pid="20" name="Slides">
    <vt:i4>55</vt:i4>
  </property>
</Properties>
</file>